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1996" r:id="rId5"/>
    <p:sldId id="796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E7B24-1D3B-4B1F-9734-11E021F74D99}" v="1" dt="2020-06-15T11:08:14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je Morlandstø" userId="fd449c73-7943-49ef-89e0-1de95e9ffa81" providerId="ADAL" clId="{792E7B24-1D3B-4B1F-9734-11E021F74D99}"/>
    <pc:docChg chg="modSld">
      <pc:chgData name="Silje Morlandstø" userId="fd449c73-7943-49ef-89e0-1de95e9ffa81" providerId="ADAL" clId="{792E7B24-1D3B-4B1F-9734-11E021F74D99}" dt="2020-06-15T11:08:14.632" v="0"/>
      <pc:docMkLst>
        <pc:docMk/>
      </pc:docMkLst>
      <pc:sldChg chg="modTransition">
        <pc:chgData name="Silje Morlandstø" userId="fd449c73-7943-49ef-89e0-1de95e9ffa81" providerId="ADAL" clId="{792E7B24-1D3B-4B1F-9734-11E021F74D99}" dt="2020-06-15T11:08:14.632" v="0"/>
        <pc:sldMkLst>
          <pc:docMk/>
          <pc:sldMk cId="1186488382" sldId="796"/>
        </pc:sldMkLst>
      </pc:sldChg>
      <pc:sldChg chg="modTransition">
        <pc:chgData name="Silje Morlandstø" userId="fd449c73-7943-49ef-89e0-1de95e9ffa81" providerId="ADAL" clId="{792E7B24-1D3B-4B1F-9734-11E021F74D99}" dt="2020-06-15T11:08:14.632" v="0"/>
        <pc:sldMkLst>
          <pc:docMk/>
          <pc:sldMk cId="615048400" sldId="19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BE9AE-7AAB-4FC8-90AE-B4B8BB8B3935}" type="datetimeFigureOut">
              <a:rPr lang="nb-NO" smtClean="0"/>
              <a:t>15.06.2020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7EBB9-4087-4AD7-AB21-DDA6695EDB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10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2B8BA-C6C0-425D-BE80-9C7051AA76B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19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5FE9-FC5B-4BAD-87E6-D2074E830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79" y="1660344"/>
            <a:ext cx="4842599" cy="1112036"/>
          </a:xfrm>
        </p:spPr>
        <p:txBody>
          <a:bodyPr wrap="square" anchor="t">
            <a:spAutoFit/>
          </a:bodyPr>
          <a:lstStyle>
            <a:lvl1pPr algn="l">
              <a:lnSpc>
                <a:spcPts val="4500"/>
              </a:lnSpc>
              <a:defRPr sz="3500">
                <a:solidFill>
                  <a:schemeClr val="l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F3346-D612-4140-8DF7-371A61FAB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79" y="3184195"/>
            <a:ext cx="4842599" cy="284245"/>
          </a:xfrm>
        </p:spPr>
        <p:txBody>
          <a:bodyPr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38EF2-F6D1-4271-92A5-21D958CE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>
                <a:solidFill>
                  <a:srgbClr val="FBF7F5"/>
                </a:solidFill>
              </a:rPr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037EFE9-98B8-4524-BC7F-854E635A13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3082EB4-F425-45F0-BFC2-B222987BE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37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picture #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62" y="0"/>
            <a:ext cx="6096438" cy="6857999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1pPr>
            <a:lvl2pPr marL="4572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2pPr>
            <a:lvl3pPr marL="9144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3pPr>
            <a:lvl4pPr marL="13716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4pPr>
            <a:lvl5pPr marL="18288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>
                <a:solidFill>
                  <a:srgbClr val="FBF7F5"/>
                </a:solidFill>
              </a:rPr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5AE17CC-F8D2-4C6D-897C-D8D2915E2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2" y="6187529"/>
            <a:ext cx="1748912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7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picture #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62" y="0"/>
            <a:ext cx="6096438" cy="6857999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1pPr>
            <a:lvl2pPr marL="4572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2pPr>
            <a:lvl3pPr marL="9144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3pPr>
            <a:lvl4pPr marL="13716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4pPr>
            <a:lvl5pPr marL="18288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>
                <a:solidFill>
                  <a:srgbClr val="FBF7F5"/>
                </a:solidFill>
              </a:rPr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9B07150-43DA-471E-B99E-20A3C9492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66B37AA3-112E-4620-8275-BD6B05901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62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picture #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62" y="0"/>
            <a:ext cx="6096438" cy="6857999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1pPr>
            <a:lvl2pPr marL="4572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2pPr>
            <a:lvl3pPr marL="9144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3pPr>
            <a:lvl4pPr marL="13716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4pPr>
            <a:lvl5pPr marL="18288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>
                <a:solidFill>
                  <a:srgbClr val="FBF7F5"/>
                </a:solidFill>
              </a:rPr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4554D56-AAB8-4BA9-B22C-3226A0521D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EA65415-424F-4F2A-82AA-F430AC1A3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9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FF9-CCEE-4F2C-A21F-A100BD71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>
                <a:solidFill>
                  <a:srgbClr val="FBF7F5"/>
                </a:solidFill>
              </a:rPr>
              <a:t>digitalnorway.com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B997BBA-B8C4-4718-901B-C49753166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8EA1071-BF66-4D31-B83A-7A037A2822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62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3670-9B39-4857-B696-9FE2444F6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FF9-CCEE-4F2C-A21F-A100BD71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333030"/>
                </a:solidFill>
              </a:rPr>
              <a:t>digitalnorway.com</a:t>
            </a:r>
          </a:p>
        </p:txBody>
      </p:sp>
    </p:spTree>
    <p:extLst>
      <p:ext uri="{BB962C8B-B14F-4D97-AF65-F5344CB8AC3E}">
        <p14:creationId xmlns:p14="http://schemas.microsoft.com/office/powerpoint/2010/main" val="167955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5E386-EF8C-4C66-BEFE-8DA61656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333030"/>
                </a:solidFill>
              </a:rPr>
              <a:t>digitalnorway.com</a:t>
            </a:r>
          </a:p>
        </p:txBody>
      </p:sp>
    </p:spTree>
    <p:extLst>
      <p:ext uri="{BB962C8B-B14F-4D97-AF65-F5344CB8AC3E}">
        <p14:creationId xmlns:p14="http://schemas.microsoft.com/office/powerpoint/2010/main" val="382390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13A85BD-9544-48CE-81DC-35E342868F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563" y="0"/>
            <a:ext cx="6096438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C5FE9-FC5B-4BAD-87E6-D2074E830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679" y="1660344"/>
            <a:ext cx="4842599" cy="1112036"/>
          </a:xfrm>
        </p:spPr>
        <p:txBody>
          <a:bodyPr wrap="square" anchor="t">
            <a:spAutoFit/>
          </a:bodyPr>
          <a:lstStyle>
            <a:lvl1pPr algn="l">
              <a:lnSpc>
                <a:spcPts val="4500"/>
              </a:lnSpc>
              <a:defRPr sz="3500">
                <a:solidFill>
                  <a:schemeClr val="l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F3346-D612-4140-8DF7-371A61FAB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679" y="3184195"/>
            <a:ext cx="4842599" cy="284245"/>
          </a:xfrm>
        </p:spPr>
        <p:txBody>
          <a:bodyPr>
            <a:sp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15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38EF2-F6D1-4271-92A5-21D958CE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>
                <a:solidFill>
                  <a:srgbClr val="FBF7F5"/>
                </a:solidFill>
              </a:rPr>
              <a:t>digitalnorway.com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84631B2-5357-46F2-96A2-CF39B8E16E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5"/>
          <a:stretch/>
        </p:blipFill>
        <p:spPr>
          <a:xfrm>
            <a:off x="947738" y="6187529"/>
            <a:ext cx="1435416" cy="29412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C8BBCDA5-6464-4F50-B9A5-82E677E6B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62"/>
          <a:stretch/>
        </p:blipFill>
        <p:spPr>
          <a:xfrm>
            <a:off x="633898" y="6187529"/>
            <a:ext cx="31384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7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333030"/>
                </a:solidFill>
              </a:rPr>
              <a:t>digitalnorway.com</a:t>
            </a:r>
          </a:p>
        </p:txBody>
      </p:sp>
    </p:spTree>
    <p:extLst>
      <p:ext uri="{BB962C8B-B14F-4D97-AF65-F5344CB8AC3E}">
        <p14:creationId xmlns:p14="http://schemas.microsoft.com/office/powerpoint/2010/main" val="125781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333030"/>
                </a:solidFill>
              </a:rPr>
              <a:t>digitalnorway.com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180" y="1753419"/>
            <a:ext cx="5332232" cy="4083767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242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69E02-0803-4377-9086-18455A729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4EB5D-8491-4377-8135-620C2CCD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333030"/>
                </a:solidFill>
              </a:rPr>
              <a:t>digitalnorway.com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438564-155B-4614-BA81-2525C5F54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5335868" cy="412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15C07C-D725-4965-B942-BDC7079AD79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22455" y="1707641"/>
            <a:ext cx="5335868" cy="412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16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63670-9B39-4857-B696-9FE2444F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3" y="1011115"/>
            <a:ext cx="10923733" cy="4835770"/>
          </a:xfrm>
        </p:spPr>
        <p:txBody>
          <a:bodyPr>
            <a:noAutofit/>
          </a:bodyPr>
          <a:lstStyle>
            <a:lvl1pPr algn="ctr">
              <a:lnSpc>
                <a:spcPts val="4000"/>
              </a:lnSpc>
              <a:defRPr sz="3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ADFF9-CCEE-4F2C-A21F-A100BD71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>
                <a:solidFill>
                  <a:srgbClr val="333030"/>
                </a:solidFill>
              </a:rPr>
              <a:t>digitalnorway.com</a:t>
            </a:r>
          </a:p>
        </p:txBody>
      </p:sp>
    </p:spTree>
    <p:extLst>
      <p:ext uri="{BB962C8B-B14F-4D97-AF65-F5344CB8AC3E}">
        <p14:creationId xmlns:p14="http://schemas.microsoft.com/office/powerpoint/2010/main" val="20424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8323B5-8D75-4C14-AF8B-25884D2432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A5E386-EF8C-4C66-BEFE-8DA616565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>
                <a:solidFill>
                  <a:srgbClr val="FBF7F5"/>
                </a:solidFill>
              </a:rPr>
              <a:t>digitalnorway.com</a:t>
            </a:r>
          </a:p>
        </p:txBody>
      </p:sp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E767300-E878-41BA-861A-0CFC07B688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242" y="6187529"/>
            <a:ext cx="1748912" cy="29412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370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pictur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5180" y="0"/>
            <a:ext cx="5966820" cy="6857999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/>
            </a:lvl1pPr>
            <a:lvl2pPr marL="457200" indent="0">
              <a:spcBef>
                <a:spcPts val="2000"/>
              </a:spcBef>
              <a:buNone/>
              <a:defRPr/>
            </a:lvl2pPr>
            <a:lvl3pPr marL="914400" indent="0">
              <a:spcBef>
                <a:spcPts val="2000"/>
              </a:spcBef>
              <a:buNone/>
              <a:defRPr/>
            </a:lvl3pPr>
            <a:lvl4pPr marL="1371600" indent="0">
              <a:spcBef>
                <a:spcPts val="2000"/>
              </a:spcBef>
              <a:buNone/>
              <a:defRPr/>
            </a:lvl4pPr>
            <a:lvl5pPr marL="1828800" indent="0">
              <a:spcBef>
                <a:spcPts val="20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>
                <a:solidFill>
                  <a:srgbClr val="FBF7F5"/>
                </a:solidFill>
              </a:rPr>
              <a:t>digitalnorway.com</a:t>
            </a:r>
          </a:p>
        </p:txBody>
      </p:sp>
    </p:spTree>
    <p:extLst>
      <p:ext uri="{BB962C8B-B14F-4D97-AF65-F5344CB8AC3E}">
        <p14:creationId xmlns:p14="http://schemas.microsoft.com/office/powerpoint/2010/main" val="225450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+ picture #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1ADF75-77D3-4352-81D0-BD5A62819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562" y="0"/>
            <a:ext cx="6096438" cy="6857999"/>
          </a:xfr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31832-3BA7-4CC6-89FF-81CEB986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9" y="570075"/>
            <a:ext cx="4842606" cy="384721"/>
          </a:xfrm>
        </p:spPr>
        <p:txBody>
          <a:bodyPr>
            <a:spAutoFit/>
          </a:bodyPr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063FA-1B9A-48F3-9489-ED717FEB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79" y="1707641"/>
            <a:ext cx="4842606" cy="4129545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1pPr>
            <a:lvl2pPr marL="4572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2pPr>
            <a:lvl3pPr marL="9144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3pPr>
            <a:lvl4pPr marL="13716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4pPr>
            <a:lvl5pPr marL="1828800" indent="0">
              <a:spcBef>
                <a:spcPts val="2000"/>
              </a:spcBef>
              <a:buNone/>
              <a:defRPr>
                <a:solidFill>
                  <a:schemeClr val="l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200DC-5131-494D-B569-92E61F79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2"/>
                </a:solidFill>
              </a:defRPr>
            </a:lvl1pPr>
          </a:lstStyle>
          <a:p>
            <a:r>
              <a:rPr lang="nb-NO">
                <a:solidFill>
                  <a:srgbClr val="FBF7F5"/>
                </a:solidFill>
              </a:rPr>
              <a:t>digitalnorway.com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4E3A44F-9F48-4EDA-B9E9-AD333CBAA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2" y="6187529"/>
            <a:ext cx="1748912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9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01507-A941-4E9E-B2F7-DF693D58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8" y="570075"/>
            <a:ext cx="10923733" cy="3847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12669-ACA4-4330-A8E8-C2C692F26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678" y="1707641"/>
            <a:ext cx="10923749" cy="41295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A21DC-BB60-4057-B9C2-429CAFF8E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42611" y="6300145"/>
            <a:ext cx="41148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000">
                <a:solidFill>
                  <a:schemeClr val="dk2"/>
                </a:solidFill>
              </a:defRPr>
            </a:lvl1pPr>
          </a:lstStyle>
          <a:p>
            <a:r>
              <a:rPr lang="nb-NO">
                <a:solidFill>
                  <a:srgbClr val="333030"/>
                </a:solidFill>
              </a:rPr>
              <a:t>digitalnorway.com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6713FE44-0B57-4DF8-9351-77D8930F0F2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8" y="6187529"/>
            <a:ext cx="1749600" cy="29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45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500"/>
        </a:spcBef>
        <a:buClr>
          <a:schemeClr val="accent1"/>
        </a:buClr>
        <a:buFont typeface="Museo Sans 300" panose="02000000000000000000" pitchFamily="50" charset="0"/>
        <a:buChar char="∞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74846-AAE0-455A-B311-152AC6AC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Metodekort Visuelt fremtidsbilde 1/2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FDB211-B0CF-4082-9DA1-E45B05337061}"/>
              </a:ext>
            </a:extLst>
          </p:cNvPr>
          <p:cNvSpPr txBox="1"/>
          <p:nvPr/>
        </p:nvSpPr>
        <p:spPr>
          <a:xfrm>
            <a:off x="553934" y="1259959"/>
            <a:ext cx="448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small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Hva får du ut av metoden?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CCA715-6BA1-4425-8AA1-335F9FEBF5DE}"/>
              </a:ext>
            </a:extLst>
          </p:cNvPr>
          <p:cNvSpPr txBox="1"/>
          <p:nvPr/>
        </p:nvSpPr>
        <p:spPr>
          <a:xfrm>
            <a:off x="549640" y="1598513"/>
            <a:ext cx="5282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E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t visuelt fremtidsbilde viser hvor virksomheten din kan være i fremtiden og gir mulighet til å vurdere hvordan virksomheten din oppfattes av de eksterne omgivelsene.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229429D-9B42-4477-926F-3FE8351B558E}"/>
              </a:ext>
            </a:extLst>
          </p:cNvPr>
          <p:cNvCxnSpPr/>
          <p:nvPr/>
        </p:nvCxnSpPr>
        <p:spPr>
          <a:xfrm>
            <a:off x="628477" y="1598399"/>
            <a:ext cx="4397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468BCFB-34C1-4F42-BB9D-8B4CC512CFAE}"/>
              </a:ext>
            </a:extLst>
          </p:cNvPr>
          <p:cNvSpPr txBox="1"/>
          <p:nvPr/>
        </p:nvSpPr>
        <p:spPr>
          <a:xfrm>
            <a:off x="553934" y="2178633"/>
            <a:ext cx="448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small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Hvordan?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BF1942-1193-4A5D-9999-720B7470ABBD}"/>
              </a:ext>
            </a:extLst>
          </p:cNvPr>
          <p:cNvSpPr txBox="1"/>
          <p:nvPr/>
        </p:nvSpPr>
        <p:spPr>
          <a:xfrm>
            <a:off x="549640" y="2517187"/>
            <a:ext cx="5282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Utarbeidelse av fremtidsbildet er en kreativ teamøvelse, sørg derfor for å ha et variert team. </a:t>
            </a:r>
            <a:b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</a:b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333030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Start med en oppvarmingsøvelse for å komme i en kreativ modus.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Ta utgangspunkt i den fremtidige strategiske posisjonen.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Velg en avis eller et tidsskrift er viktig for din bransje eller dine kunder.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Fyll ut de ulike delen som eksemplifisert på neste side - vær kreative!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Navn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på publikasjonen</a:t>
            </a: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rgbClr val="333030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Dato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 for når man har lykkes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Sitat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 fra en leder eller viktig person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Overskrift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 som får frem hovedbudskapet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Ingress 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eller undertekst som utdyper hva/hvordan dere har klart det dere har fått til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Illustrasjon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07EBDD9-D028-409E-8825-23A1C69505BE}"/>
              </a:ext>
            </a:extLst>
          </p:cNvPr>
          <p:cNvCxnSpPr/>
          <p:nvPr/>
        </p:nvCxnSpPr>
        <p:spPr>
          <a:xfrm>
            <a:off x="628477" y="2517073"/>
            <a:ext cx="4397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8ACD76-6084-40A5-848E-1696A52D07E1}"/>
              </a:ext>
            </a:extLst>
          </p:cNvPr>
          <p:cNvCxnSpPr/>
          <p:nvPr/>
        </p:nvCxnSpPr>
        <p:spPr>
          <a:xfrm>
            <a:off x="6096000" y="1259959"/>
            <a:ext cx="0" cy="477933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0B7D7D-EFE0-41F8-82DA-D0657646D919}"/>
              </a:ext>
            </a:extLst>
          </p:cNvPr>
          <p:cNvSpPr txBox="1"/>
          <p:nvPr/>
        </p:nvSpPr>
        <p:spPr>
          <a:xfrm>
            <a:off x="6359766" y="1259959"/>
            <a:ext cx="448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small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Fordeler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336C78-AF9A-4E15-AC78-C345A4CA3E3B}"/>
              </a:ext>
            </a:extLst>
          </p:cNvPr>
          <p:cNvSpPr txBox="1"/>
          <p:nvPr/>
        </p:nvSpPr>
        <p:spPr>
          <a:xfrm>
            <a:off x="6355473" y="1598513"/>
            <a:ext cx="44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Gir et fremtidsbilde av hva virksomheten din har oppnådd. En enkel måte å formidle hva den strategiske posisjonen din innebærer.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D518A-09CC-4CC6-BFB4-335911A6C00B}"/>
              </a:ext>
            </a:extLst>
          </p:cNvPr>
          <p:cNvCxnSpPr/>
          <p:nvPr/>
        </p:nvCxnSpPr>
        <p:spPr>
          <a:xfrm>
            <a:off x="6434309" y="1598399"/>
            <a:ext cx="4397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3C8DE64-71A8-4F0A-BF6F-6216B9D48B3C}"/>
              </a:ext>
            </a:extLst>
          </p:cNvPr>
          <p:cNvSpPr txBox="1"/>
          <p:nvPr/>
        </p:nvSpPr>
        <p:spPr>
          <a:xfrm>
            <a:off x="6359766" y="2195513"/>
            <a:ext cx="448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small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Ulemper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37BA0A-66E9-49FE-8E67-B0F19E5BC392}"/>
              </a:ext>
            </a:extLst>
          </p:cNvPr>
          <p:cNvSpPr txBox="1"/>
          <p:nvPr/>
        </p:nvSpPr>
        <p:spPr>
          <a:xfrm>
            <a:off x="6355473" y="2534067"/>
            <a:ext cx="448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Klarer ikke å fange opp alle nyanser og potensielt flere viktige elementer i posisjonen, da fremtidsbildet er begrenset til et moment – dette kan løses med å lage flere mulige fremtidsbilder.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CD915F-FF25-4480-BF26-DECFDA58D165}"/>
              </a:ext>
            </a:extLst>
          </p:cNvPr>
          <p:cNvCxnSpPr/>
          <p:nvPr/>
        </p:nvCxnSpPr>
        <p:spPr>
          <a:xfrm>
            <a:off x="6434309" y="2533953"/>
            <a:ext cx="4397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6A221BC-18C2-4E63-8B4E-9012C3CB5818}"/>
              </a:ext>
            </a:extLst>
          </p:cNvPr>
          <p:cNvSpPr txBox="1"/>
          <p:nvPr/>
        </p:nvSpPr>
        <p:spPr>
          <a:xfrm>
            <a:off x="6359766" y="3251195"/>
            <a:ext cx="448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small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Hvem bør delta?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D19851F-CF31-4761-A0D1-B6251F087845}"/>
              </a:ext>
            </a:extLst>
          </p:cNvPr>
          <p:cNvSpPr txBox="1"/>
          <p:nvPr/>
        </p:nvSpPr>
        <p:spPr>
          <a:xfrm>
            <a:off x="6355473" y="3589749"/>
            <a:ext cx="44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Sett sammen et team som representerer ulike funksjoner og roller i virksomheten din.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5748680-3A36-466C-AE1C-9E603F804C33}"/>
              </a:ext>
            </a:extLst>
          </p:cNvPr>
          <p:cNvCxnSpPr/>
          <p:nvPr/>
        </p:nvCxnSpPr>
        <p:spPr>
          <a:xfrm>
            <a:off x="6434309" y="3589635"/>
            <a:ext cx="4397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147769D2-2A50-4C4B-88E0-D1DD498068A9}"/>
              </a:ext>
            </a:extLst>
          </p:cNvPr>
          <p:cNvSpPr txBox="1"/>
          <p:nvPr/>
        </p:nvSpPr>
        <p:spPr>
          <a:xfrm>
            <a:off x="6359766" y="4081130"/>
            <a:ext cx="448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small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Hva trenger du?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3880071-FD6B-4081-B1AB-A7351633BDB9}"/>
              </a:ext>
            </a:extLst>
          </p:cNvPr>
          <p:cNvSpPr txBox="1"/>
          <p:nvPr/>
        </p:nvSpPr>
        <p:spPr>
          <a:xfrm>
            <a:off x="6355473" y="4419684"/>
            <a:ext cx="448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Penn og papir i arbeidsmøte, </a:t>
            </a:r>
            <a:r>
              <a:rPr kumimoji="0" lang="nb-NO" sz="1200" b="0" i="0" u="none" strike="noStrike" kern="1200" cap="none" spc="0" normalizeH="0" baseline="0" noProof="0" err="1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Powerpoint</a:t>
            </a: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/Adobe Illustrator eller lignende.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5865BE0-B3A2-4797-BAE3-4F1CB6C6A7C3}"/>
              </a:ext>
            </a:extLst>
          </p:cNvPr>
          <p:cNvCxnSpPr/>
          <p:nvPr/>
        </p:nvCxnSpPr>
        <p:spPr>
          <a:xfrm>
            <a:off x="6434309" y="4419570"/>
            <a:ext cx="4397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BA396007-4F1A-479A-9424-A960D383328B}"/>
              </a:ext>
            </a:extLst>
          </p:cNvPr>
          <p:cNvSpPr txBox="1"/>
          <p:nvPr/>
        </p:nvSpPr>
        <p:spPr>
          <a:xfrm>
            <a:off x="6359766" y="4873099"/>
            <a:ext cx="4485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small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Tidsbruk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E03172-E4E4-495A-81E7-63ED644D03A7}"/>
              </a:ext>
            </a:extLst>
          </p:cNvPr>
          <p:cNvSpPr txBox="1"/>
          <p:nvPr/>
        </p:nvSpPr>
        <p:spPr>
          <a:xfrm>
            <a:off x="6355473" y="5211653"/>
            <a:ext cx="4485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+mn-cs"/>
              </a:rPr>
              <a:t>1 arbeidsmøte på 1-1,5 timer (+ etterarbeid for visuell fremstilling).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1BE3E1-E860-41D9-8C98-759AAF1F8838}"/>
              </a:ext>
            </a:extLst>
          </p:cNvPr>
          <p:cNvCxnSpPr/>
          <p:nvPr/>
        </p:nvCxnSpPr>
        <p:spPr>
          <a:xfrm>
            <a:off x="6434309" y="5211539"/>
            <a:ext cx="439748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4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EBF712D-57A7-4AED-B207-630F419234AD}"/>
              </a:ext>
            </a:extLst>
          </p:cNvPr>
          <p:cNvGrpSpPr/>
          <p:nvPr/>
        </p:nvGrpSpPr>
        <p:grpSpPr>
          <a:xfrm>
            <a:off x="4201685" y="1073789"/>
            <a:ext cx="4024774" cy="5667768"/>
            <a:chOff x="4720244" y="106132"/>
            <a:chExt cx="4024774" cy="566776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33D3AE2-F96F-4296-8721-48D42305098E}"/>
                </a:ext>
              </a:extLst>
            </p:cNvPr>
            <p:cNvSpPr/>
            <p:nvPr/>
          </p:nvSpPr>
          <p:spPr>
            <a:xfrm>
              <a:off x="4720244" y="106132"/>
              <a:ext cx="4024774" cy="5667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/>
                <a:ea typeface="+mn-ea"/>
                <a:cs typeface="+mn-cs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70D229E-0725-42ED-9DC5-6E67C0F5FFE6}"/>
                </a:ext>
              </a:extLst>
            </p:cNvPr>
            <p:cNvGrpSpPr/>
            <p:nvPr/>
          </p:nvGrpSpPr>
          <p:grpSpPr>
            <a:xfrm>
              <a:off x="4958297" y="392187"/>
              <a:ext cx="1026866" cy="1930487"/>
              <a:chOff x="4958297" y="392187"/>
              <a:chExt cx="1026866" cy="1930487"/>
            </a:xfrm>
          </p:grpSpPr>
          <p:pic>
            <p:nvPicPr>
              <p:cNvPr id="48" name="Picture 47" descr="A screenshot of a newspaper&#10;&#10;Description automatically generated">
                <a:extLst>
                  <a:ext uri="{FF2B5EF4-FFF2-40B4-BE49-F238E27FC236}">
                    <a16:creationId xmlns:a16="http://schemas.microsoft.com/office/drawing/2014/main" id="{766DF37D-1C76-41A8-862F-CF678A302B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958297" y="392187"/>
                <a:ext cx="1026866" cy="1930487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90A4DEB-5FAC-41E3-9415-9B00FB4A5FCE}"/>
                  </a:ext>
                </a:extLst>
              </p:cNvPr>
              <p:cNvSpPr txBox="1"/>
              <p:nvPr/>
            </p:nvSpPr>
            <p:spPr>
              <a:xfrm>
                <a:off x="4968815" y="1769852"/>
                <a:ext cx="984849" cy="215444"/>
              </a:xfrm>
              <a:prstGeom prst="rect">
                <a:avLst/>
              </a:prstGeom>
              <a:solidFill>
                <a:srgbClr val="0093D6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Arial" panose="020B0604020202020204" pitchFamily="34" charset="0"/>
                  </a:rPr>
                  <a:t>Tirsdag 13.februar 2025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3A02BFB-D443-40C2-B4DF-08B7D79A872E}"/>
                  </a:ext>
                </a:extLst>
              </p:cNvPr>
              <p:cNvSpPr txBox="1"/>
              <p:nvPr/>
            </p:nvSpPr>
            <p:spPr>
              <a:xfrm>
                <a:off x="4979305" y="2021459"/>
                <a:ext cx="984849" cy="76944"/>
              </a:xfrm>
              <a:prstGeom prst="rect">
                <a:avLst/>
              </a:prstGeom>
              <a:solidFill>
                <a:srgbClr val="231F1E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5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Arial" panose="020B0604020202020204" pitchFamily="34" charset="0"/>
                  </a:rPr>
                  <a:t>Uke 7  nr. 37 – Årg. 136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B4D72F9-DC4B-4147-98B4-9D7A98B37D39}"/>
                  </a:ext>
                </a:extLst>
              </p:cNvPr>
              <p:cNvSpPr txBox="1"/>
              <p:nvPr/>
            </p:nvSpPr>
            <p:spPr>
              <a:xfrm>
                <a:off x="4979305" y="2115513"/>
                <a:ext cx="984849" cy="76944"/>
              </a:xfrm>
              <a:prstGeom prst="rect">
                <a:avLst/>
              </a:prstGeom>
              <a:solidFill>
                <a:srgbClr val="231F1E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5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Arial" panose="020B0604020202020204" pitchFamily="34" charset="0"/>
                  </a:rPr>
                  <a:t>Løssalg kr. 45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9AFCC96-553A-4D90-89E5-499B2DD5CB2E}"/>
                  </a:ext>
                </a:extLst>
              </p:cNvPr>
              <p:cNvSpPr txBox="1"/>
              <p:nvPr/>
            </p:nvSpPr>
            <p:spPr>
              <a:xfrm>
                <a:off x="4979304" y="2219093"/>
                <a:ext cx="984849" cy="76944"/>
              </a:xfrm>
              <a:prstGeom prst="rect">
                <a:avLst/>
              </a:prstGeom>
              <a:solidFill>
                <a:srgbClr val="231F1E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5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75000"/>
                      </a:prstClr>
                    </a:solidFill>
                    <a:effectLst/>
                    <a:uLnTx/>
                    <a:uFillTx/>
                    <a:latin typeface="Agency FB" panose="020B0503020202020204" pitchFamily="34" charset="0"/>
                    <a:ea typeface="+mn-ea"/>
                    <a:cs typeface="Arial" panose="020B0604020202020204" pitchFamily="34" charset="0"/>
                  </a:rPr>
                  <a:t>www.dn.no</a:t>
                </a:r>
              </a:p>
            </p:txBody>
          </p:sp>
        </p:grpSp>
        <p:pic>
          <p:nvPicPr>
            <p:cNvPr id="29" name="Picture 28" descr="A screenshot of a newspaper&#10;&#10;Description automatically generated">
              <a:extLst>
                <a:ext uri="{FF2B5EF4-FFF2-40B4-BE49-F238E27FC236}">
                  <a16:creationId xmlns:a16="http://schemas.microsoft.com/office/drawing/2014/main" id="{6E4BA576-44D2-4FBD-BBD7-5780829CD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19705" y="2358837"/>
              <a:ext cx="1044448" cy="1893824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5470FFF-4695-4324-85FC-E1E80BF0FD3C}"/>
                </a:ext>
              </a:extLst>
            </p:cNvPr>
            <p:cNvCxnSpPr/>
            <p:nvPr/>
          </p:nvCxnSpPr>
          <p:spPr>
            <a:xfrm>
              <a:off x="5985163" y="2397760"/>
              <a:ext cx="0" cy="1854901"/>
            </a:xfrm>
            <a:prstGeom prst="line">
              <a:avLst/>
            </a:prstGeom>
            <a:ln w="1270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A screenshot of a newspaper&#10;&#10;Description automatically generated">
              <a:extLst>
                <a:ext uri="{FF2B5EF4-FFF2-40B4-BE49-F238E27FC236}">
                  <a16:creationId xmlns:a16="http://schemas.microsoft.com/office/drawing/2014/main" id="{51B80CA9-B573-4734-83D2-6DBF740539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19705" y="4279398"/>
              <a:ext cx="3668780" cy="157590"/>
            </a:xfrm>
            <a:prstGeom prst="rect">
              <a:avLst/>
            </a:prstGeom>
          </p:spPr>
        </p:pic>
        <p:pic>
          <p:nvPicPr>
            <p:cNvPr id="34" name="Picture 33" descr="A screenshot of a newspaper&#10;&#10;Description automatically generated">
              <a:extLst>
                <a:ext uri="{FF2B5EF4-FFF2-40B4-BE49-F238E27FC236}">
                  <a16:creationId xmlns:a16="http://schemas.microsoft.com/office/drawing/2014/main" id="{9F109978-9298-4363-8751-5FAD0AE52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35323" y="4685405"/>
              <a:ext cx="184382" cy="471424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9510CC-C825-46C3-A879-B8E80E5CB978}"/>
                </a:ext>
              </a:extLst>
            </p:cNvPr>
            <p:cNvGrpSpPr/>
            <p:nvPr/>
          </p:nvGrpSpPr>
          <p:grpSpPr>
            <a:xfrm>
              <a:off x="6068060" y="392187"/>
              <a:ext cx="2520424" cy="3186076"/>
              <a:chOff x="937144" y="468574"/>
              <a:chExt cx="2520424" cy="3123034"/>
            </a:xfrm>
          </p:grpSpPr>
          <p:pic>
            <p:nvPicPr>
              <p:cNvPr id="45" name="Picture 44" descr="A picture containing outdoor, man, standing, person&#10;&#10;Description automatically generated">
                <a:extLst>
                  <a:ext uri="{FF2B5EF4-FFF2-40B4-BE49-F238E27FC236}">
                    <a16:creationId xmlns:a16="http://schemas.microsoft.com/office/drawing/2014/main" id="{D5AAD8ED-D66F-4B01-BA29-59CE6073E2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7145" y="468574"/>
                <a:ext cx="2520423" cy="923330"/>
              </a:xfrm>
              <a:prstGeom prst="rect">
                <a:avLst/>
              </a:prstGeom>
            </p:spPr>
          </p:pic>
          <p:pic>
            <p:nvPicPr>
              <p:cNvPr id="46" name="Picture 45" descr="A picture containing outdoor, man, standing, person&#10;&#10;Description automatically generated">
                <a:extLst>
                  <a:ext uri="{FF2B5EF4-FFF2-40B4-BE49-F238E27FC236}">
                    <a16:creationId xmlns:a16="http://schemas.microsoft.com/office/drawing/2014/main" id="{0B7035B1-B137-40FA-9C9F-5CDE1A67FC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37144" y="680975"/>
                <a:ext cx="2520423" cy="2910633"/>
              </a:xfrm>
              <a:prstGeom prst="rect">
                <a:avLst/>
              </a:prstGeom>
            </p:spPr>
          </p:pic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94DE1CC-434A-4985-B328-21784DF02285}"/>
                </a:ext>
              </a:extLst>
            </p:cNvPr>
            <p:cNvSpPr/>
            <p:nvPr/>
          </p:nvSpPr>
          <p:spPr>
            <a:xfrm>
              <a:off x="6068060" y="3578264"/>
              <a:ext cx="2520423" cy="674398"/>
            </a:xfrm>
            <a:prstGeom prst="rect">
              <a:avLst/>
            </a:prstGeom>
            <a:solidFill>
              <a:srgbClr val="0F0F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08BA586-3BA7-4DB5-BD42-1D4D45F09A4B}"/>
                </a:ext>
              </a:extLst>
            </p:cNvPr>
            <p:cNvSpPr txBox="1"/>
            <p:nvPr/>
          </p:nvSpPr>
          <p:spPr>
            <a:xfrm>
              <a:off x="6075513" y="3816221"/>
              <a:ext cx="2505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Bil-gründer Bård Helgesen (47) timet markedet perfekt og klarte å snu en ulønnsom virksomhet til knallgrønne tall!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FA532B-9D9C-4E04-A2A1-41CEEDBE73BB}"/>
                </a:ext>
              </a:extLst>
            </p:cNvPr>
            <p:cNvSpPr txBox="1"/>
            <p:nvPr/>
          </p:nvSpPr>
          <p:spPr>
            <a:xfrm>
              <a:off x="6129389" y="787163"/>
              <a:ext cx="25055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Slik skapte han et nytt kapittel i virksomhetens historie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2840E2-B6C0-4B18-A3C2-66680392F259}"/>
                </a:ext>
              </a:extLst>
            </p:cNvPr>
            <p:cNvSpPr/>
            <p:nvPr/>
          </p:nvSpPr>
          <p:spPr>
            <a:xfrm>
              <a:off x="4934784" y="4499212"/>
              <a:ext cx="3646245" cy="120555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ans 30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82B568D-DCFF-4FB2-A14C-2A580CDF6D64}"/>
                </a:ext>
              </a:extLst>
            </p:cNvPr>
            <p:cNvSpPr txBox="1"/>
            <p:nvPr/>
          </p:nvSpPr>
          <p:spPr>
            <a:xfrm>
              <a:off x="6881234" y="1985067"/>
              <a:ext cx="159286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«Vi har redefinert mobilitet i en ny og digital verden!»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gency FB" panose="020B0503020202020204" pitchFamily="34" charset="0"/>
                  <a:ea typeface="+mn-ea"/>
                  <a:cs typeface="+mn-cs"/>
                </a:rPr>
                <a:t>- Bård Helgesen</a:t>
              </a:r>
            </a:p>
          </p:txBody>
        </p:sp>
      </p:grpSp>
      <p:sp>
        <p:nvSpPr>
          <p:cNvPr id="13" name="TekstSylinder 17">
            <a:extLst>
              <a:ext uri="{FF2B5EF4-FFF2-40B4-BE49-F238E27FC236}">
                <a16:creationId xmlns:a16="http://schemas.microsoft.com/office/drawing/2014/main" id="{82E884FC-ED05-4000-8952-6336BDEE9891}"/>
              </a:ext>
            </a:extLst>
          </p:cNvPr>
          <p:cNvSpPr txBox="1"/>
          <p:nvPr/>
        </p:nvSpPr>
        <p:spPr>
          <a:xfrm>
            <a:off x="972107" y="1499751"/>
            <a:ext cx="2880000" cy="1376513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Publikasjon – som retter seg mot et egnet marked og posisjon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4B8B95"/>
              </a:solidFill>
              <a:effectLst/>
              <a:uLnTx/>
              <a:uFillTx/>
              <a:latin typeface="Museo Sans 30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segment, identitet geografi, bransje,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el.l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222985-7809-4908-B868-B1D795374343}"/>
              </a:ext>
            </a:extLst>
          </p:cNvPr>
          <p:cNvSpPr/>
          <p:nvPr/>
        </p:nvSpPr>
        <p:spPr>
          <a:xfrm>
            <a:off x="4372631" y="1305646"/>
            <a:ext cx="1128079" cy="1221738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A4014F-7F47-4E2D-8096-B3E199D13092}"/>
              </a:ext>
            </a:extLst>
          </p:cNvPr>
          <p:cNvCxnSpPr>
            <a:cxnSpLocks/>
            <a:stCxn id="2" idx="1"/>
            <a:endCxn id="13" idx="3"/>
          </p:cNvCxnSpPr>
          <p:nvPr/>
        </p:nvCxnSpPr>
        <p:spPr>
          <a:xfrm flipH="1">
            <a:off x="3852107" y="1916515"/>
            <a:ext cx="520524" cy="27149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D780515-1ED9-46DC-9CB4-69E3691B985D}"/>
              </a:ext>
            </a:extLst>
          </p:cNvPr>
          <p:cNvSpPr txBox="1"/>
          <p:nvPr/>
        </p:nvSpPr>
        <p:spPr>
          <a:xfrm>
            <a:off x="8397405" y="4402245"/>
            <a:ext cx="2880000" cy="8840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72000" tIns="72000" rIns="72000" bIns="7200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Bilde/Illustrasjon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/>
              </a:rPr>
              <a:t>Illustrerer det man har oppnådd. Helst med målgruppen i fokus.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358842-7797-4C5C-9405-84AB8D316941}"/>
              </a:ext>
            </a:extLst>
          </p:cNvPr>
          <p:cNvSpPr/>
          <p:nvPr/>
        </p:nvSpPr>
        <p:spPr>
          <a:xfrm>
            <a:off x="6232850" y="3326100"/>
            <a:ext cx="1533235" cy="1487545"/>
          </a:xfrm>
          <a:prstGeom prst="ellips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333030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67F8F8-3C56-451D-86C6-63EC845FCF71}"/>
              </a:ext>
            </a:extLst>
          </p:cNvPr>
          <p:cNvCxnSpPr>
            <a:cxnSpLocks/>
            <a:stCxn id="3" idx="6"/>
            <a:endCxn id="18" idx="1"/>
          </p:cNvCxnSpPr>
          <p:nvPr/>
        </p:nvCxnSpPr>
        <p:spPr>
          <a:xfrm>
            <a:off x="7766085" y="4069873"/>
            <a:ext cx="631320" cy="77440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51031F8-F7D0-4A7F-B9DE-1A397E1D014F}"/>
              </a:ext>
            </a:extLst>
          </p:cNvPr>
          <p:cNvSpPr txBox="1"/>
          <p:nvPr/>
        </p:nvSpPr>
        <p:spPr>
          <a:xfrm>
            <a:off x="972107" y="4582799"/>
            <a:ext cx="2880000" cy="8840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Undertittel</a:t>
            </a:r>
            <a:b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</a:b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forklarer nærmere hvilken verdi man har skapt i markedet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EC594C-02E9-458A-B866-2EEF49CE86BE}"/>
              </a:ext>
            </a:extLst>
          </p:cNvPr>
          <p:cNvSpPr/>
          <p:nvPr/>
        </p:nvSpPr>
        <p:spPr>
          <a:xfrm>
            <a:off x="5584442" y="4839858"/>
            <a:ext cx="2492935" cy="34413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374693-0384-41CA-B465-60F2D3257C72}"/>
              </a:ext>
            </a:extLst>
          </p:cNvPr>
          <p:cNvCxnSpPr>
            <a:cxnSpLocks/>
            <a:stCxn id="25" idx="1"/>
            <a:endCxn id="21" idx="3"/>
          </p:cNvCxnSpPr>
          <p:nvPr/>
        </p:nvCxnSpPr>
        <p:spPr>
          <a:xfrm flipH="1">
            <a:off x="3852107" y="5011923"/>
            <a:ext cx="1732335" cy="211429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CB0B01D8-DEA5-4322-BCCD-9334143EF4B3}"/>
              </a:ext>
            </a:extLst>
          </p:cNvPr>
          <p:cNvSpPr txBox="1"/>
          <p:nvPr/>
        </p:nvSpPr>
        <p:spPr>
          <a:xfrm>
            <a:off x="8397405" y="2895409"/>
            <a:ext cx="2880000" cy="113029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Sitat fra en leder/styreleder (</a:t>
            </a:r>
            <a:r>
              <a:rPr kumimoji="0" lang="nb-NO" sz="1600" b="1" i="0" u="none" strike="noStrike" kern="1200" cap="none" spc="0" normalizeH="0" baseline="0" noProof="0" err="1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el.l</a:t>
            </a: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) i selskapet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Illustrerer forankring internt og hvilken verdi man har skapt.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313C01-4774-4D2D-B451-3E7E1AC91188}"/>
              </a:ext>
            </a:extLst>
          </p:cNvPr>
          <p:cNvSpPr/>
          <p:nvPr/>
        </p:nvSpPr>
        <p:spPr>
          <a:xfrm>
            <a:off x="6401819" y="2957448"/>
            <a:ext cx="1533236" cy="471551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A84C996-5C22-408F-AE9E-F2B5A587B92F}"/>
              </a:ext>
            </a:extLst>
          </p:cNvPr>
          <p:cNvCxnSpPr>
            <a:cxnSpLocks/>
            <a:stCxn id="19" idx="1"/>
            <a:endCxn id="32" idx="3"/>
          </p:cNvCxnSpPr>
          <p:nvPr/>
        </p:nvCxnSpPr>
        <p:spPr>
          <a:xfrm flipH="1" flipV="1">
            <a:off x="7935055" y="3193224"/>
            <a:ext cx="462350" cy="26733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7828AE74-62EA-4BB9-AA66-27AA3F82759E}"/>
              </a:ext>
            </a:extLst>
          </p:cNvPr>
          <p:cNvSpPr txBox="1"/>
          <p:nvPr/>
        </p:nvSpPr>
        <p:spPr>
          <a:xfrm>
            <a:off x="8397405" y="1631975"/>
            <a:ext cx="2880000" cy="8840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err="1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Hovedoverskrift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viser essensen av hvilken verdi man har skapt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BCFE548-B605-48C4-A33C-EBF23F2C9452}"/>
              </a:ext>
            </a:extLst>
          </p:cNvPr>
          <p:cNvSpPr/>
          <p:nvPr/>
        </p:nvSpPr>
        <p:spPr>
          <a:xfrm>
            <a:off x="5604617" y="1724299"/>
            <a:ext cx="2217497" cy="100810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0A8EB2-777C-4599-8F13-F77DF1F100E9}"/>
              </a:ext>
            </a:extLst>
          </p:cNvPr>
          <p:cNvCxnSpPr>
            <a:cxnSpLocks/>
            <a:stCxn id="20" idx="1"/>
            <a:endCxn id="37" idx="3"/>
          </p:cNvCxnSpPr>
          <p:nvPr/>
        </p:nvCxnSpPr>
        <p:spPr>
          <a:xfrm flipH="1">
            <a:off x="7822114" y="2074010"/>
            <a:ext cx="575291" cy="154343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FF374BD3-716F-4D85-BC26-F946BE6C149E}"/>
              </a:ext>
            </a:extLst>
          </p:cNvPr>
          <p:cNvSpPr txBox="1"/>
          <p:nvPr/>
        </p:nvSpPr>
        <p:spPr>
          <a:xfrm>
            <a:off x="972107" y="3216699"/>
            <a:ext cx="2880000" cy="8840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lIns="72000" tIns="72000" rIns="72000" b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4B8B95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Dato</a:t>
            </a:r>
            <a:b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</a:b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333030"/>
                </a:solidFill>
                <a:effectLst/>
                <a:uLnTx/>
                <a:uFillTx/>
                <a:latin typeface="Museo Sans 300"/>
                <a:ea typeface="+mn-ea"/>
                <a:cs typeface="Calibri" panose="020F0502020204030204" pitchFamily="34" charset="0"/>
              </a:rPr>
              <a:t>forklarer tidsperspektivet på når man har lykkes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E5095-CAF4-4081-AB73-95589EADB80C}"/>
              </a:ext>
            </a:extLst>
          </p:cNvPr>
          <p:cNvSpPr/>
          <p:nvPr/>
        </p:nvSpPr>
        <p:spPr>
          <a:xfrm>
            <a:off x="4508451" y="2747394"/>
            <a:ext cx="845056" cy="179527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ans 300"/>
              <a:ea typeface="+mn-ea"/>
              <a:cs typeface="+mn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D049FB4-50BC-4B16-9FF9-83820B789C3B}"/>
              </a:ext>
            </a:extLst>
          </p:cNvPr>
          <p:cNvCxnSpPr>
            <a:cxnSpLocks/>
            <a:stCxn id="17" idx="3"/>
            <a:endCxn id="42" idx="1"/>
          </p:cNvCxnSpPr>
          <p:nvPr/>
        </p:nvCxnSpPr>
        <p:spPr>
          <a:xfrm flipV="1">
            <a:off x="3852107" y="2837158"/>
            <a:ext cx="656344" cy="82157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 1">
            <a:extLst>
              <a:ext uri="{FF2B5EF4-FFF2-40B4-BE49-F238E27FC236}">
                <a16:creationId xmlns:a16="http://schemas.microsoft.com/office/drawing/2014/main" id="{46D5259E-6C6D-4296-BF39-865B5268E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78" y="570075"/>
            <a:ext cx="10923733" cy="384721"/>
          </a:xfrm>
        </p:spPr>
        <p:txBody>
          <a:bodyPr/>
          <a:lstStyle/>
          <a:p>
            <a:pPr algn="l"/>
            <a:r>
              <a:rPr lang="nb-NO"/>
              <a:t>Metodekort Visuelt fremtidsbilde 2/2</a:t>
            </a:r>
          </a:p>
        </p:txBody>
      </p:sp>
    </p:spTree>
    <p:extLst>
      <p:ext uri="{BB962C8B-B14F-4D97-AF65-F5344CB8AC3E}">
        <p14:creationId xmlns:p14="http://schemas.microsoft.com/office/powerpoint/2010/main" val="11864883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333030"/>
      </a:dk1>
      <a:lt1>
        <a:sysClr val="window" lastClr="FFFFFF"/>
      </a:lt1>
      <a:dk2>
        <a:srgbClr val="333030"/>
      </a:dk2>
      <a:lt2>
        <a:srgbClr val="FBF7F5"/>
      </a:lt2>
      <a:accent1>
        <a:srgbClr val="00AB85"/>
      </a:accent1>
      <a:accent2>
        <a:srgbClr val="003C41"/>
      </a:accent2>
      <a:accent3>
        <a:srgbClr val="4B8B95"/>
      </a:accent3>
      <a:accent4>
        <a:srgbClr val="0C2527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igital Norway">
      <a:majorFont>
        <a:latin typeface="Museo Sans 5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Norway" id="{084E76E0-2163-423C-A6B6-3E4F63A67539}" vid="{4D80F841-EE82-4DEB-A34C-7698D745E09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9EBD17FCE8AF843A3F68FD279D65FD7" ma:contentTypeVersion="12" ma:contentTypeDescription="Opprett et nytt dokument." ma:contentTypeScope="" ma:versionID="c0cd399877847090dbd546add861307e">
  <xsd:schema xmlns:xsd="http://www.w3.org/2001/XMLSchema" xmlns:xs="http://www.w3.org/2001/XMLSchema" xmlns:p="http://schemas.microsoft.com/office/2006/metadata/properties" xmlns:ns2="73aae5ac-f7a0-402c-a9f6-3cb993cdf033" xmlns:ns3="1a1c9c00-0088-4bb9-8b3a-42a393d9cbc2" targetNamespace="http://schemas.microsoft.com/office/2006/metadata/properties" ma:root="true" ma:fieldsID="762c0a05f8d521608148880cd86b9e3e" ns2:_="" ns3:_="">
    <xsd:import namespace="73aae5ac-f7a0-402c-a9f6-3cb993cdf033"/>
    <xsd:import namespace="1a1c9c00-0088-4bb9-8b3a-42a393d9cb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ae5ac-f7a0-402c-a9f6-3cb993cdf0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c9c00-0088-4bb9-8b3a-42a393d9cbc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43EBC9-CFA8-4B44-8D77-40F450CD6D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ae5ac-f7a0-402c-a9f6-3cb993cdf033"/>
    <ds:schemaRef ds:uri="1a1c9c00-0088-4bb9-8b3a-42a393d9cb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DE6670-F1FC-4EA3-A54D-85DBD48AAD6E}">
  <ds:schemaRefs>
    <ds:schemaRef ds:uri="1a1c9c00-0088-4bb9-8b3a-42a393d9cbc2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3aae5ac-f7a0-402c-a9f6-3cb993cdf03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21D671-E0FF-4DDA-858D-F866AE5E81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Widescreen</PresentationFormat>
  <Paragraphs>45</Paragraphs>
  <Slides>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8" baseType="lpstr">
      <vt:lpstr>Agency FB</vt:lpstr>
      <vt:lpstr>Arial</vt:lpstr>
      <vt:lpstr>Calibri</vt:lpstr>
      <vt:lpstr>Museo Sans 300</vt:lpstr>
      <vt:lpstr>Museo Sans 500</vt:lpstr>
      <vt:lpstr>1_Office Theme</vt:lpstr>
      <vt:lpstr>Metodekort Visuelt fremtidsbilde 1/2</vt:lpstr>
      <vt:lpstr>Metodekort Visuelt fremtidsbilde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Metodekort Visuelt fremtidsbilde 1/2</dc:title>
  <dc:creator>Silje Morlandstø</dc:creator>
  <cp:lastModifiedBy>Silje Morlandstø</cp:lastModifiedBy>
  <cp:revision>2</cp:revision>
  <dcterms:created xsi:type="dcterms:W3CDTF">2020-06-15T08:42:03Z</dcterms:created>
  <dcterms:modified xsi:type="dcterms:W3CDTF">2020-06-15T11:08:16Z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0x010100B9EBD17FCE8AF843A3F68FD279D65FD7</vt:lpwstr>
  </property>
</Properties>
</file>