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027" r:id="rId5"/>
    <p:sldId id="2024" r:id="rId6"/>
    <p:sldId id="2025" r:id="rId7"/>
    <p:sldId id="2026"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0DC53C-2F61-4D28-992E-A7DCA4EF9C33}" v="2" dt="2020-06-15T11:38:27.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923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61600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432632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256325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524209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4059346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08704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61654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400959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98990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275989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62892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94834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280882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85019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2074413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0CA661-16AD-4BE2-864C-A1A7379D4750}"/>
              </a:ext>
            </a:extLst>
          </p:cNvPr>
          <p:cNvSpPr>
            <a:spLocks noGrp="1"/>
          </p:cNvSpPr>
          <p:nvPr>
            <p:ph type="title"/>
          </p:nvPr>
        </p:nvSpPr>
        <p:spPr>
          <a:xfrm>
            <a:off x="1142899" y="2851918"/>
            <a:ext cx="4679061" cy="384721"/>
          </a:xfrm>
        </p:spPr>
        <p:txBody>
          <a:bodyPr/>
          <a:lstStyle/>
          <a:p>
            <a:r>
              <a:rPr lang="nb-NO" sz="2800" b="1" dirty="0"/>
              <a:t>Utdypende forklaring av </a:t>
            </a:r>
            <a:br>
              <a:rPr lang="nb-NO" sz="2800" b="1" dirty="0"/>
            </a:br>
            <a:r>
              <a:rPr lang="nb-NO" sz="2800" b="1" dirty="0"/>
              <a:t>OKR-rammeverket </a:t>
            </a:r>
          </a:p>
        </p:txBody>
      </p:sp>
      <p:pic>
        <p:nvPicPr>
          <p:cNvPr id="8" name="Bilde 7">
            <a:extLst>
              <a:ext uri="{FF2B5EF4-FFF2-40B4-BE49-F238E27FC236}">
                <a16:creationId xmlns:a16="http://schemas.microsoft.com/office/drawing/2014/main" id="{76EF0048-F239-4D62-9E6F-088F0E6971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1960" y="771325"/>
            <a:ext cx="5484302" cy="5484302"/>
          </a:xfrm>
          <a:prstGeom prst="rect">
            <a:avLst/>
          </a:prstGeom>
        </p:spPr>
      </p:pic>
    </p:spTree>
    <p:extLst>
      <p:ext uri="{BB962C8B-B14F-4D97-AF65-F5344CB8AC3E}">
        <p14:creationId xmlns:p14="http://schemas.microsoft.com/office/powerpoint/2010/main" val="337513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EE39709-452A-463B-9CA7-2AA7A17CACDA}"/>
              </a:ext>
            </a:extLst>
          </p:cNvPr>
          <p:cNvSpPr txBox="1"/>
          <p:nvPr/>
        </p:nvSpPr>
        <p:spPr>
          <a:xfrm>
            <a:off x="633678" y="1091478"/>
            <a:ext cx="649500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dirty="0">
                <a:ln>
                  <a:noFill/>
                </a:ln>
                <a:solidFill>
                  <a:srgbClr val="333030"/>
                </a:solidFill>
                <a:effectLst/>
                <a:uLnTx/>
                <a:uFillTx/>
                <a:latin typeface="Museo Sans 300"/>
                <a:ea typeface="+mn-ea"/>
                <a:cs typeface="+mn-cs"/>
              </a:rPr>
              <a:t>Ambisjoner (Objectives) setter retning og inspirerer til handling</a:t>
            </a:r>
          </a:p>
        </p:txBody>
      </p:sp>
      <p:cxnSp>
        <p:nvCxnSpPr>
          <p:cNvPr id="37" name="Straight Connector 36">
            <a:extLst>
              <a:ext uri="{FF2B5EF4-FFF2-40B4-BE49-F238E27FC236}">
                <a16:creationId xmlns:a16="http://schemas.microsoft.com/office/drawing/2014/main" id="{BF76190B-F24C-4D07-B6FB-35BF00F4C8F7}"/>
              </a:ext>
            </a:extLst>
          </p:cNvPr>
          <p:cNvCxnSpPr/>
          <p:nvPr/>
        </p:nvCxnSpPr>
        <p:spPr>
          <a:xfrm>
            <a:off x="727879" y="1460810"/>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7DB8CDF-E50C-4D2A-9214-E81D03B8CE1B}"/>
              </a:ext>
            </a:extLst>
          </p:cNvPr>
          <p:cNvSpPr txBox="1"/>
          <p:nvPr/>
        </p:nvSpPr>
        <p:spPr>
          <a:xfrm>
            <a:off x="633677" y="1596445"/>
            <a:ext cx="6238886"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En ambisjon (objective på engelsk) er en beskrivelse av et mål som skal nås i fremtiden. En ambisjon bør sette en tydelig retning og være motiverende. Ambisjonene er de overordnede føringene for hvordan virksomheten, og hver enkelt enhet bør prioritere ressurser og oppgaver.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Ambisjoner, og de øvrige komponentene i OKR, benyttes ofte på alle nivåer i en virksomhet. Det gjør at det er mulig å skape en rød tråd fra det minste initiativ som noen jobber med til daglig og helt opp til den øverste ambisjonen for selskapet!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Tips til å skrive ambisjoner: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Sett en tydelig retning! Hvor ønsker du at virksomheten din skal, dette har du et forsprang på fra den strategiske posisjonen du definerte i målbildet i </a:t>
            </a:r>
            <a:r>
              <a:rPr lang="nb-NO" sz="1400" b="1" dirty="0">
                <a:solidFill>
                  <a:srgbClr val="FFC000"/>
                </a:solidFill>
                <a:latin typeface="Museo Sans 300"/>
              </a:rPr>
              <a:t>m</a:t>
            </a:r>
            <a:r>
              <a:rPr kumimoji="0" lang="nb-NO" sz="1400" b="1" i="0" u="none" strike="noStrike" kern="1200" cap="none" spc="0" normalizeH="0" baseline="0" noProof="0" dirty="0" err="1">
                <a:ln>
                  <a:noFill/>
                </a:ln>
                <a:solidFill>
                  <a:srgbClr val="FFC000"/>
                </a:solidFill>
                <a:effectLst/>
                <a:uLnTx/>
                <a:uFillTx/>
                <a:latin typeface="Museo Sans 300"/>
                <a:ea typeface="+mn-ea"/>
                <a:cs typeface="+mn-cs"/>
              </a:rPr>
              <a:t>odul</a:t>
            </a:r>
            <a:r>
              <a:rPr kumimoji="0" lang="nb-NO" sz="1400" b="1" i="0" u="none" strike="noStrike" kern="1200" cap="none" spc="0" normalizeH="0" baseline="0" noProof="0" dirty="0">
                <a:ln>
                  <a:noFill/>
                </a:ln>
                <a:solidFill>
                  <a:srgbClr val="FFC000"/>
                </a:solidFill>
                <a:effectLst/>
                <a:uLnTx/>
                <a:uFillTx/>
                <a:latin typeface="Museo Sans 300"/>
                <a:ea typeface="+mn-ea"/>
                <a:cs typeface="+mn-cs"/>
              </a:rPr>
              <a:t> 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Gjør det enkelt å huske! Er det mulig å skrive ambisjonen kortere og mer presis?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Inspirer! Er ambisjonen utfordrende eller vil det være enkelt å klare?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Skap en bro mellom daglige oppgaver og visjon! Kommer det godt nok frem at ambisjonene er tuftet på strategien til virksomheten din?</a:t>
            </a:r>
          </a:p>
        </p:txBody>
      </p:sp>
      <p:grpSp>
        <p:nvGrpSpPr>
          <p:cNvPr id="39" name="Group 38">
            <a:extLst>
              <a:ext uri="{FF2B5EF4-FFF2-40B4-BE49-F238E27FC236}">
                <a16:creationId xmlns:a16="http://schemas.microsoft.com/office/drawing/2014/main" id="{3144591C-866E-4909-946F-46DC1A061800}"/>
              </a:ext>
            </a:extLst>
          </p:cNvPr>
          <p:cNvGrpSpPr/>
          <p:nvPr/>
        </p:nvGrpSpPr>
        <p:grpSpPr>
          <a:xfrm>
            <a:off x="7686967" y="1468029"/>
            <a:ext cx="4268055" cy="2642203"/>
            <a:chOff x="7648314" y="1955142"/>
            <a:chExt cx="4268055" cy="2642203"/>
          </a:xfrm>
        </p:grpSpPr>
        <p:sp>
          <p:nvSpPr>
            <p:cNvPr id="40" name="Rectangle: Rounded Corners 39">
              <a:extLst>
                <a:ext uri="{FF2B5EF4-FFF2-40B4-BE49-F238E27FC236}">
                  <a16:creationId xmlns:a16="http://schemas.microsoft.com/office/drawing/2014/main" id="{22E0824F-6166-48B6-A2C7-FD6ECDDD8AC7}"/>
                </a:ext>
              </a:extLst>
            </p:cNvPr>
            <p:cNvSpPr/>
            <p:nvPr/>
          </p:nvSpPr>
          <p:spPr>
            <a:xfrm>
              <a:off x="9284650" y="1955142"/>
              <a:ext cx="1556220" cy="688299"/>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Ambisjon 1</a:t>
              </a:r>
            </a:p>
          </p:txBody>
        </p:sp>
        <p:sp>
          <p:nvSpPr>
            <p:cNvPr id="41" name="Rectangle: Rounded Corners 40">
              <a:extLst>
                <a:ext uri="{FF2B5EF4-FFF2-40B4-BE49-F238E27FC236}">
                  <a16:creationId xmlns:a16="http://schemas.microsoft.com/office/drawing/2014/main" id="{B2888068-DC8D-40FF-B045-1FF97F104B2D}"/>
                </a:ext>
              </a:extLst>
            </p:cNvPr>
            <p:cNvSpPr/>
            <p:nvPr/>
          </p:nvSpPr>
          <p:spPr>
            <a:xfrm>
              <a:off x="10135935" y="2911871"/>
              <a:ext cx="1780434" cy="51712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Målbart resultat B</a:t>
              </a:r>
            </a:p>
          </p:txBody>
        </p:sp>
        <p:sp>
          <p:nvSpPr>
            <p:cNvPr id="42" name="Rectangle: Rounded Corners 41">
              <a:extLst>
                <a:ext uri="{FF2B5EF4-FFF2-40B4-BE49-F238E27FC236}">
                  <a16:creationId xmlns:a16="http://schemas.microsoft.com/office/drawing/2014/main" id="{AF0F89DE-A25B-41DA-933A-512583EFDA8D}"/>
                </a:ext>
              </a:extLst>
            </p:cNvPr>
            <p:cNvSpPr/>
            <p:nvPr/>
          </p:nvSpPr>
          <p:spPr>
            <a:xfrm>
              <a:off x="8257516" y="2911870"/>
              <a:ext cx="1780434" cy="51712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Målbart resultat A</a:t>
              </a:r>
            </a:p>
          </p:txBody>
        </p:sp>
        <p:sp>
          <p:nvSpPr>
            <p:cNvPr id="43" name="Rectangle: Rounded Corners 42">
              <a:extLst>
                <a:ext uri="{FF2B5EF4-FFF2-40B4-BE49-F238E27FC236}">
                  <a16:creationId xmlns:a16="http://schemas.microsoft.com/office/drawing/2014/main" id="{13A84C6C-4B60-43D3-876A-DF471AB3BA6D}"/>
                </a:ext>
              </a:extLst>
            </p:cNvPr>
            <p:cNvSpPr/>
            <p:nvPr/>
          </p:nvSpPr>
          <p:spPr>
            <a:xfrm>
              <a:off x="7648314" y="3971619"/>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1</a:t>
              </a:r>
            </a:p>
          </p:txBody>
        </p:sp>
        <p:sp>
          <p:nvSpPr>
            <p:cNvPr id="44" name="Rectangle: Rounded Corners 43">
              <a:extLst>
                <a:ext uri="{FF2B5EF4-FFF2-40B4-BE49-F238E27FC236}">
                  <a16:creationId xmlns:a16="http://schemas.microsoft.com/office/drawing/2014/main" id="{A37E0460-D8AE-4148-AC7D-669BF5C82E8F}"/>
                </a:ext>
              </a:extLst>
            </p:cNvPr>
            <p:cNvSpPr/>
            <p:nvPr/>
          </p:nvSpPr>
          <p:spPr>
            <a:xfrm>
              <a:off x="8663724" y="3969434"/>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2</a:t>
              </a:r>
            </a:p>
          </p:txBody>
        </p:sp>
        <p:sp>
          <p:nvSpPr>
            <p:cNvPr id="45" name="Rectangle: Rounded Corners 44">
              <a:extLst>
                <a:ext uri="{FF2B5EF4-FFF2-40B4-BE49-F238E27FC236}">
                  <a16:creationId xmlns:a16="http://schemas.microsoft.com/office/drawing/2014/main" id="{7AFBF48F-F260-4334-B078-CACC10B48118}"/>
                </a:ext>
              </a:extLst>
            </p:cNvPr>
            <p:cNvSpPr/>
            <p:nvPr/>
          </p:nvSpPr>
          <p:spPr>
            <a:xfrm>
              <a:off x="9679134" y="3967249"/>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3</a:t>
              </a:r>
            </a:p>
          </p:txBody>
        </p:sp>
        <p:cxnSp>
          <p:nvCxnSpPr>
            <p:cNvPr id="46" name="Straight Connector 45">
              <a:extLst>
                <a:ext uri="{FF2B5EF4-FFF2-40B4-BE49-F238E27FC236}">
                  <a16:creationId xmlns:a16="http://schemas.microsoft.com/office/drawing/2014/main" id="{8387259A-3C51-4133-A4BB-C4BF53260315}"/>
                </a:ext>
              </a:extLst>
            </p:cNvPr>
            <p:cNvCxnSpPr>
              <a:cxnSpLocks/>
            </p:cNvCxnSpPr>
            <p:nvPr/>
          </p:nvCxnSpPr>
          <p:spPr>
            <a:xfrm>
              <a:off x="9125280" y="2769780"/>
              <a:ext cx="199010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561A063-6B4D-4FB4-9922-0193481F1FB9}"/>
                </a:ext>
              </a:extLst>
            </p:cNvPr>
            <p:cNvCxnSpPr/>
            <p:nvPr/>
          </p:nvCxnSpPr>
          <p:spPr>
            <a:xfrm>
              <a:off x="8199322" y="3756836"/>
              <a:ext cx="1993605"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97750D7-9668-4E6A-84EB-D1CD6EF0D923}"/>
                </a:ext>
              </a:extLst>
            </p:cNvPr>
            <p:cNvCxnSpPr>
              <a:cxnSpLocks/>
              <a:stCxn id="44" idx="0"/>
              <a:endCxn id="42" idx="2"/>
            </p:cNvCxnSpPr>
            <p:nvPr/>
          </p:nvCxnSpPr>
          <p:spPr>
            <a:xfrm flipV="1">
              <a:off x="9146869" y="3428999"/>
              <a:ext cx="864" cy="54043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7103A9-3D59-4D2A-ACB5-83CC1594F353}"/>
                </a:ext>
              </a:extLst>
            </p:cNvPr>
            <p:cNvCxnSpPr>
              <a:cxnSpLocks/>
            </p:cNvCxnSpPr>
            <p:nvPr/>
          </p:nvCxnSpPr>
          <p:spPr>
            <a:xfrm flipH="1" flipV="1">
              <a:off x="10177993" y="3756836"/>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3D6A8BF-4603-484F-83AA-61A414BF8982}"/>
                </a:ext>
              </a:extLst>
            </p:cNvPr>
            <p:cNvCxnSpPr>
              <a:cxnSpLocks/>
            </p:cNvCxnSpPr>
            <p:nvPr/>
          </p:nvCxnSpPr>
          <p:spPr>
            <a:xfrm flipH="1" flipV="1">
              <a:off x="8214989" y="3770359"/>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4004F83-6358-4017-8262-271339DB64D5}"/>
                </a:ext>
              </a:extLst>
            </p:cNvPr>
            <p:cNvCxnSpPr>
              <a:cxnSpLocks/>
            </p:cNvCxnSpPr>
            <p:nvPr/>
          </p:nvCxnSpPr>
          <p:spPr>
            <a:xfrm flipV="1">
              <a:off x="9142207"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23A3EBC-7887-4CD7-9DC1-416A4E497E8C}"/>
                </a:ext>
              </a:extLst>
            </p:cNvPr>
            <p:cNvCxnSpPr>
              <a:cxnSpLocks/>
            </p:cNvCxnSpPr>
            <p:nvPr/>
          </p:nvCxnSpPr>
          <p:spPr>
            <a:xfrm flipV="1">
              <a:off x="11103692"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26167E-706D-4289-BC47-CAA062649756}"/>
                </a:ext>
              </a:extLst>
            </p:cNvPr>
            <p:cNvCxnSpPr>
              <a:cxnSpLocks/>
            </p:cNvCxnSpPr>
            <p:nvPr/>
          </p:nvCxnSpPr>
          <p:spPr>
            <a:xfrm flipV="1">
              <a:off x="10093063" y="262769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4" name="Rectangle 53">
            <a:extLst>
              <a:ext uri="{FF2B5EF4-FFF2-40B4-BE49-F238E27FC236}">
                <a16:creationId xmlns:a16="http://schemas.microsoft.com/office/drawing/2014/main" id="{2E21FB50-8E03-4271-9437-60F1E3C0C309}"/>
              </a:ext>
            </a:extLst>
          </p:cNvPr>
          <p:cNvSpPr/>
          <p:nvPr/>
        </p:nvSpPr>
        <p:spPr>
          <a:xfrm>
            <a:off x="7686967" y="4469376"/>
            <a:ext cx="4163650" cy="646331"/>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1" u="none" strike="noStrike" kern="1200" cap="none" spc="0" normalizeH="0" baseline="0" noProof="0" dirty="0">
                <a:ln>
                  <a:noFill/>
                </a:ln>
                <a:solidFill>
                  <a:srgbClr val="333030"/>
                </a:solidFill>
                <a:effectLst/>
                <a:uLnTx/>
                <a:uFillTx/>
                <a:latin typeface="Museo Sans 300"/>
                <a:ea typeface="+mn-ea"/>
                <a:cs typeface="+mn-cs"/>
              </a:rPr>
              <a:t>En virksomhet kan ha mange ambisjoner på ulike nivåer. Det anbefales å ikke ha mer enn maksimalt 5 ambisjoner på hvert nivå for å sikre fokus</a:t>
            </a:r>
          </a:p>
        </p:txBody>
      </p:sp>
    </p:spTree>
    <p:extLst>
      <p:ext uri="{BB962C8B-B14F-4D97-AF65-F5344CB8AC3E}">
        <p14:creationId xmlns:p14="http://schemas.microsoft.com/office/powerpoint/2010/main" val="139407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68564AE0-4679-4313-86EA-47B0B63E01DA}"/>
              </a:ext>
            </a:extLst>
          </p:cNvPr>
          <p:cNvSpPr txBox="1"/>
          <p:nvPr/>
        </p:nvSpPr>
        <p:spPr>
          <a:xfrm>
            <a:off x="633678" y="1219666"/>
            <a:ext cx="72090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dirty="0">
                <a:ln>
                  <a:noFill/>
                </a:ln>
                <a:solidFill>
                  <a:srgbClr val="333030"/>
                </a:solidFill>
                <a:effectLst/>
                <a:uLnTx/>
                <a:uFillTx/>
                <a:latin typeface="Museo Sans 300"/>
                <a:ea typeface="+mn-ea"/>
                <a:cs typeface="+mn-cs"/>
              </a:rPr>
              <a:t>Målbare resultater (Key Results) viser om du er på vei til å nå ambisjonene</a:t>
            </a:r>
          </a:p>
        </p:txBody>
      </p:sp>
      <p:cxnSp>
        <p:nvCxnSpPr>
          <p:cNvPr id="37" name="Straight Connector 36">
            <a:extLst>
              <a:ext uri="{FF2B5EF4-FFF2-40B4-BE49-F238E27FC236}">
                <a16:creationId xmlns:a16="http://schemas.microsoft.com/office/drawing/2014/main" id="{742C9F84-72E0-41B0-8337-6DED977CA18A}"/>
              </a:ext>
            </a:extLst>
          </p:cNvPr>
          <p:cNvCxnSpPr/>
          <p:nvPr/>
        </p:nvCxnSpPr>
        <p:spPr>
          <a:xfrm>
            <a:off x="727879" y="1588998"/>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96E8937-A9AE-4A57-B95D-59562C58ACC3}"/>
              </a:ext>
            </a:extLst>
          </p:cNvPr>
          <p:cNvSpPr txBox="1"/>
          <p:nvPr/>
        </p:nvSpPr>
        <p:spPr>
          <a:xfrm>
            <a:off x="633677" y="1724633"/>
            <a:ext cx="6220733" cy="37548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Målbare resultater er et </a:t>
            </a:r>
            <a:r>
              <a:rPr kumimoji="0" lang="nb-NO" sz="1400" b="0" i="0" u="sng"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kvantitativt </a:t>
            </a: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måleparameter med en startverdi og en målverdi som brukes til å vise fremgang mot å nå ambisjonene dine. Det er vanlig å benytte 2-5 målbare resultater for hver ambisjon. Formålet er ikke at det er en komplett sammenheng mellom de målbare resultatene og ambisjonene, men heller at de gir en god indikasjon på at du beveger deg i rett retning. Målbare resultater kan minne om KPIer, men er fokusert på å spore fremgang heller enn status </a:t>
            </a:r>
            <a:r>
              <a:rPr kumimoji="0" lang="nb-NO" sz="1400" b="0" i="0" u="none" strike="noStrike" kern="1200" cap="none" spc="0" normalizeH="0" baseline="0" noProof="0" dirty="0" err="1">
                <a:ln>
                  <a:noFill/>
                </a:ln>
                <a:solidFill>
                  <a:srgbClr val="333030"/>
                </a:solidFill>
                <a:effectLst/>
                <a:uLnTx/>
                <a:uFillTx/>
                <a:latin typeface="Museo Sans 300"/>
                <a:ea typeface="+mn-ea"/>
                <a:cs typeface="Times New Roman" panose="02020603050405020304" pitchFamily="18" charset="0"/>
              </a:rPr>
              <a:t>quo</a:t>
            </a: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Tips til å skrive målbare resultater: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Vær konkret! Målbare resultater bør være kvantitative, spesifikke, målbare, realistiske og tidsavgrenset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Balanser strekk og oppnåelse! Sett høye mål som motiverer og inspirerer, men sørg samtidig for at det er oppnåelig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Prioriter! Du kan ikke måle alt, så velg ut de viktigste målbare resultatene og de som best indikerer at du er på vei til å nå ambisjonene dine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mn-cs"/>
            </a:endParaRPr>
          </a:p>
        </p:txBody>
      </p:sp>
      <p:grpSp>
        <p:nvGrpSpPr>
          <p:cNvPr id="39" name="Group 38">
            <a:extLst>
              <a:ext uri="{FF2B5EF4-FFF2-40B4-BE49-F238E27FC236}">
                <a16:creationId xmlns:a16="http://schemas.microsoft.com/office/drawing/2014/main" id="{2BBFE93A-6D46-4513-80DD-C0082AD1D980}"/>
              </a:ext>
            </a:extLst>
          </p:cNvPr>
          <p:cNvGrpSpPr/>
          <p:nvPr/>
        </p:nvGrpSpPr>
        <p:grpSpPr>
          <a:xfrm>
            <a:off x="7686967" y="1596217"/>
            <a:ext cx="4268055" cy="2642203"/>
            <a:chOff x="7648314" y="1955142"/>
            <a:chExt cx="4268055" cy="2642203"/>
          </a:xfrm>
        </p:grpSpPr>
        <p:sp>
          <p:nvSpPr>
            <p:cNvPr id="40" name="Rectangle: Rounded Corners 39">
              <a:extLst>
                <a:ext uri="{FF2B5EF4-FFF2-40B4-BE49-F238E27FC236}">
                  <a16:creationId xmlns:a16="http://schemas.microsoft.com/office/drawing/2014/main" id="{75A129D9-F06A-48C5-A95B-29D977930594}"/>
                </a:ext>
              </a:extLst>
            </p:cNvPr>
            <p:cNvSpPr/>
            <p:nvPr/>
          </p:nvSpPr>
          <p:spPr>
            <a:xfrm>
              <a:off x="9284650" y="1955142"/>
              <a:ext cx="1556220" cy="68829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Ambisjon 1</a:t>
              </a:r>
            </a:p>
          </p:txBody>
        </p:sp>
        <p:sp>
          <p:nvSpPr>
            <p:cNvPr id="41" name="Rectangle: Rounded Corners 40">
              <a:extLst>
                <a:ext uri="{FF2B5EF4-FFF2-40B4-BE49-F238E27FC236}">
                  <a16:creationId xmlns:a16="http://schemas.microsoft.com/office/drawing/2014/main" id="{98C4B8C0-2897-4357-B3BF-52804AC3D01A}"/>
                </a:ext>
              </a:extLst>
            </p:cNvPr>
            <p:cNvSpPr/>
            <p:nvPr/>
          </p:nvSpPr>
          <p:spPr>
            <a:xfrm>
              <a:off x="10135935" y="2911871"/>
              <a:ext cx="1780434" cy="517129"/>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Målbart resultat B</a:t>
              </a:r>
            </a:p>
          </p:txBody>
        </p:sp>
        <p:sp>
          <p:nvSpPr>
            <p:cNvPr id="42" name="Rectangle: Rounded Corners 41">
              <a:extLst>
                <a:ext uri="{FF2B5EF4-FFF2-40B4-BE49-F238E27FC236}">
                  <a16:creationId xmlns:a16="http://schemas.microsoft.com/office/drawing/2014/main" id="{D83C837C-4287-4D63-BCE6-D78667E7F550}"/>
                </a:ext>
              </a:extLst>
            </p:cNvPr>
            <p:cNvSpPr/>
            <p:nvPr/>
          </p:nvSpPr>
          <p:spPr>
            <a:xfrm>
              <a:off x="8257516" y="2911870"/>
              <a:ext cx="1780434" cy="517129"/>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Målbart resultat A</a:t>
              </a:r>
            </a:p>
          </p:txBody>
        </p:sp>
        <p:sp>
          <p:nvSpPr>
            <p:cNvPr id="43" name="Rectangle: Rounded Corners 42">
              <a:extLst>
                <a:ext uri="{FF2B5EF4-FFF2-40B4-BE49-F238E27FC236}">
                  <a16:creationId xmlns:a16="http://schemas.microsoft.com/office/drawing/2014/main" id="{41C312B8-4B10-4AB9-86ED-9C97B94BC1E4}"/>
                </a:ext>
              </a:extLst>
            </p:cNvPr>
            <p:cNvSpPr/>
            <p:nvPr/>
          </p:nvSpPr>
          <p:spPr>
            <a:xfrm>
              <a:off x="7648314" y="3971619"/>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1</a:t>
              </a:r>
            </a:p>
          </p:txBody>
        </p:sp>
        <p:sp>
          <p:nvSpPr>
            <p:cNvPr id="44" name="Rectangle: Rounded Corners 43">
              <a:extLst>
                <a:ext uri="{FF2B5EF4-FFF2-40B4-BE49-F238E27FC236}">
                  <a16:creationId xmlns:a16="http://schemas.microsoft.com/office/drawing/2014/main" id="{04B369D3-480D-4B39-9F48-1127066A1A6C}"/>
                </a:ext>
              </a:extLst>
            </p:cNvPr>
            <p:cNvSpPr/>
            <p:nvPr/>
          </p:nvSpPr>
          <p:spPr>
            <a:xfrm>
              <a:off x="8663724" y="3969434"/>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2</a:t>
              </a:r>
            </a:p>
          </p:txBody>
        </p:sp>
        <p:sp>
          <p:nvSpPr>
            <p:cNvPr id="45" name="Rectangle: Rounded Corners 44">
              <a:extLst>
                <a:ext uri="{FF2B5EF4-FFF2-40B4-BE49-F238E27FC236}">
                  <a16:creationId xmlns:a16="http://schemas.microsoft.com/office/drawing/2014/main" id="{F4F6340A-F3B3-4565-8277-9F0790846AEB}"/>
                </a:ext>
              </a:extLst>
            </p:cNvPr>
            <p:cNvSpPr/>
            <p:nvPr/>
          </p:nvSpPr>
          <p:spPr>
            <a:xfrm>
              <a:off x="9679134" y="3967249"/>
              <a:ext cx="966290" cy="625726"/>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Initiativ 3</a:t>
              </a:r>
            </a:p>
          </p:txBody>
        </p:sp>
        <p:cxnSp>
          <p:nvCxnSpPr>
            <p:cNvPr id="46" name="Straight Connector 45">
              <a:extLst>
                <a:ext uri="{FF2B5EF4-FFF2-40B4-BE49-F238E27FC236}">
                  <a16:creationId xmlns:a16="http://schemas.microsoft.com/office/drawing/2014/main" id="{8A60AED9-B7DE-493A-834C-03DD55839DD8}"/>
                </a:ext>
              </a:extLst>
            </p:cNvPr>
            <p:cNvCxnSpPr>
              <a:cxnSpLocks/>
            </p:cNvCxnSpPr>
            <p:nvPr/>
          </p:nvCxnSpPr>
          <p:spPr>
            <a:xfrm>
              <a:off x="9125280" y="2769780"/>
              <a:ext cx="199010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555AC40-D10A-4EE6-9F35-881B2A233B98}"/>
                </a:ext>
              </a:extLst>
            </p:cNvPr>
            <p:cNvCxnSpPr/>
            <p:nvPr/>
          </p:nvCxnSpPr>
          <p:spPr>
            <a:xfrm>
              <a:off x="8199322" y="3756836"/>
              <a:ext cx="1993605"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376F991-B6FC-43E5-A270-9E0AF0DCE716}"/>
                </a:ext>
              </a:extLst>
            </p:cNvPr>
            <p:cNvCxnSpPr>
              <a:cxnSpLocks/>
              <a:stCxn id="44" idx="0"/>
              <a:endCxn id="42" idx="2"/>
            </p:cNvCxnSpPr>
            <p:nvPr/>
          </p:nvCxnSpPr>
          <p:spPr>
            <a:xfrm flipV="1">
              <a:off x="9146869" y="3428999"/>
              <a:ext cx="864" cy="54043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3E3B3DA-B779-40D1-8FAD-CD1F6094679F}"/>
                </a:ext>
              </a:extLst>
            </p:cNvPr>
            <p:cNvCxnSpPr>
              <a:cxnSpLocks/>
            </p:cNvCxnSpPr>
            <p:nvPr/>
          </p:nvCxnSpPr>
          <p:spPr>
            <a:xfrm flipH="1" flipV="1">
              <a:off x="10177993" y="3756836"/>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3344A37-3DA5-4ACD-B1FC-DE0BD65B0340}"/>
                </a:ext>
              </a:extLst>
            </p:cNvPr>
            <p:cNvCxnSpPr>
              <a:cxnSpLocks/>
            </p:cNvCxnSpPr>
            <p:nvPr/>
          </p:nvCxnSpPr>
          <p:spPr>
            <a:xfrm flipH="1" flipV="1">
              <a:off x="8214989" y="3770359"/>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ED0A3F3-07FE-47B3-8960-17E35F3E3520}"/>
                </a:ext>
              </a:extLst>
            </p:cNvPr>
            <p:cNvCxnSpPr>
              <a:cxnSpLocks/>
            </p:cNvCxnSpPr>
            <p:nvPr/>
          </p:nvCxnSpPr>
          <p:spPr>
            <a:xfrm flipV="1">
              <a:off x="9142207"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3433029-6D76-48B0-8C48-7D36C57EA461}"/>
                </a:ext>
              </a:extLst>
            </p:cNvPr>
            <p:cNvCxnSpPr>
              <a:cxnSpLocks/>
            </p:cNvCxnSpPr>
            <p:nvPr/>
          </p:nvCxnSpPr>
          <p:spPr>
            <a:xfrm flipV="1">
              <a:off x="11103692"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47FF270-C6E3-4ACA-B3ED-01E4395EC2E4}"/>
                </a:ext>
              </a:extLst>
            </p:cNvPr>
            <p:cNvCxnSpPr>
              <a:cxnSpLocks/>
            </p:cNvCxnSpPr>
            <p:nvPr/>
          </p:nvCxnSpPr>
          <p:spPr>
            <a:xfrm flipV="1">
              <a:off x="10093063" y="262769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4" name="Rectangle 53">
            <a:extLst>
              <a:ext uri="{FF2B5EF4-FFF2-40B4-BE49-F238E27FC236}">
                <a16:creationId xmlns:a16="http://schemas.microsoft.com/office/drawing/2014/main" id="{CC6E6541-361B-47AD-9CBE-772E98803B2A}"/>
              </a:ext>
            </a:extLst>
          </p:cNvPr>
          <p:cNvSpPr/>
          <p:nvPr/>
        </p:nvSpPr>
        <p:spPr>
          <a:xfrm>
            <a:off x="7739169" y="4713929"/>
            <a:ext cx="4163650" cy="27699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1" u="none" strike="noStrike" kern="1200" cap="none" spc="0" normalizeH="0" baseline="0" noProof="0">
                <a:ln>
                  <a:noFill/>
                </a:ln>
                <a:solidFill>
                  <a:srgbClr val="333030"/>
                </a:solidFill>
                <a:effectLst/>
                <a:uLnTx/>
                <a:uFillTx/>
                <a:latin typeface="Museo Sans 300"/>
                <a:ea typeface="+mn-ea"/>
                <a:cs typeface="+mn-cs"/>
              </a:rPr>
              <a:t>De målbare resultatene viser at du er på vei til å nå en ambisjon. </a:t>
            </a:r>
          </a:p>
        </p:txBody>
      </p:sp>
    </p:spTree>
    <p:extLst>
      <p:ext uri="{BB962C8B-B14F-4D97-AF65-F5344CB8AC3E}">
        <p14:creationId xmlns:p14="http://schemas.microsoft.com/office/powerpoint/2010/main" val="214105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8E9A75F2-DE3C-4D37-82F0-336F99F08905}"/>
              </a:ext>
            </a:extLst>
          </p:cNvPr>
          <p:cNvSpPr txBox="1"/>
          <p:nvPr/>
        </p:nvSpPr>
        <p:spPr>
          <a:xfrm>
            <a:off x="633678" y="1219667"/>
            <a:ext cx="77473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Initiativer er spesifikke aktiviteter du gjør for å påvirke de målbare resultatene</a:t>
            </a:r>
          </a:p>
        </p:txBody>
      </p:sp>
      <p:cxnSp>
        <p:nvCxnSpPr>
          <p:cNvPr id="37" name="Straight Connector 36">
            <a:extLst>
              <a:ext uri="{FF2B5EF4-FFF2-40B4-BE49-F238E27FC236}">
                <a16:creationId xmlns:a16="http://schemas.microsoft.com/office/drawing/2014/main" id="{73807A63-AAE7-4D18-BFA3-E09E87E2E67F}"/>
              </a:ext>
            </a:extLst>
          </p:cNvPr>
          <p:cNvCxnSpPr/>
          <p:nvPr/>
        </p:nvCxnSpPr>
        <p:spPr>
          <a:xfrm>
            <a:off x="727879" y="1588999"/>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1CD39DF-8AD9-46AC-89B7-F4B393BC5662}"/>
              </a:ext>
            </a:extLst>
          </p:cNvPr>
          <p:cNvSpPr txBox="1"/>
          <p:nvPr/>
        </p:nvSpPr>
        <p:spPr>
          <a:xfrm>
            <a:off x="633677" y="1724634"/>
            <a:ext cx="6220733"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Initiativer (eller tiltak) beskriver de konkrete aktivitetene dere skal gjennomføre for å påvirke de målbare resultatene som i sin tur viser at dere er på vei til å nå ambisjonene deres.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Ta frem de tiltakene du identifiserte og prioriterte i </a:t>
            </a:r>
            <a:r>
              <a:rPr lang="nb-NO" sz="1400" b="1" dirty="0">
                <a:solidFill>
                  <a:srgbClr val="FFC000"/>
                </a:solidFill>
                <a:latin typeface="Museo Sans 300"/>
              </a:rPr>
              <a:t>modul 6</a:t>
            </a: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 Noen av disse kan med stor sannsynlighet gå rett inn som initiativer, mens andre kan være gunstig å bryte opp i flere initiativer. Dette vil avhenge av hvilket nivå av virksomheten initiativet gjelder for.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Tips til å skrive initiativer: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Sørg for at initiativene er konkrete og målbare slik at du enkelt kan spore fremgang og vite når et initiativ er fullført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Ikke lag en komplett gjøremålsliste – prioriter de viktigste initiativene (normale dag-til-dag aktiviteter trenger ikke listes opp, da dette utføres uansett)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Ha relevante initiativer som bidrar til minst ett, gjerne flere, målbare resultater</a:t>
            </a:r>
          </a:p>
        </p:txBody>
      </p:sp>
      <p:grpSp>
        <p:nvGrpSpPr>
          <p:cNvPr id="39" name="Group 38">
            <a:extLst>
              <a:ext uri="{FF2B5EF4-FFF2-40B4-BE49-F238E27FC236}">
                <a16:creationId xmlns:a16="http://schemas.microsoft.com/office/drawing/2014/main" id="{D86ADC36-39D9-4ACB-B09D-ACD0C4D9BCCE}"/>
              </a:ext>
            </a:extLst>
          </p:cNvPr>
          <p:cNvGrpSpPr/>
          <p:nvPr/>
        </p:nvGrpSpPr>
        <p:grpSpPr>
          <a:xfrm>
            <a:off x="7686967" y="1596218"/>
            <a:ext cx="4268055" cy="2642203"/>
            <a:chOff x="7648314" y="1955142"/>
            <a:chExt cx="4268055" cy="2642203"/>
          </a:xfrm>
        </p:grpSpPr>
        <p:sp>
          <p:nvSpPr>
            <p:cNvPr id="40" name="Rectangle: Rounded Corners 39">
              <a:extLst>
                <a:ext uri="{FF2B5EF4-FFF2-40B4-BE49-F238E27FC236}">
                  <a16:creationId xmlns:a16="http://schemas.microsoft.com/office/drawing/2014/main" id="{576175A3-C502-4425-B84B-AF66E4739583}"/>
                </a:ext>
              </a:extLst>
            </p:cNvPr>
            <p:cNvSpPr/>
            <p:nvPr/>
          </p:nvSpPr>
          <p:spPr>
            <a:xfrm>
              <a:off x="9284650" y="1955142"/>
              <a:ext cx="1556220" cy="68829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Ambisjon 1</a:t>
              </a:r>
            </a:p>
          </p:txBody>
        </p:sp>
        <p:sp>
          <p:nvSpPr>
            <p:cNvPr id="41" name="Rectangle: Rounded Corners 40">
              <a:extLst>
                <a:ext uri="{FF2B5EF4-FFF2-40B4-BE49-F238E27FC236}">
                  <a16:creationId xmlns:a16="http://schemas.microsoft.com/office/drawing/2014/main" id="{AD2B9123-E4D5-4472-9160-3DE2F2C6E88C}"/>
                </a:ext>
              </a:extLst>
            </p:cNvPr>
            <p:cNvSpPr/>
            <p:nvPr/>
          </p:nvSpPr>
          <p:spPr>
            <a:xfrm>
              <a:off x="10135935" y="2911871"/>
              <a:ext cx="1780434" cy="51712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Målbart resultat B</a:t>
              </a:r>
            </a:p>
          </p:txBody>
        </p:sp>
        <p:sp>
          <p:nvSpPr>
            <p:cNvPr id="42" name="Rectangle: Rounded Corners 41">
              <a:extLst>
                <a:ext uri="{FF2B5EF4-FFF2-40B4-BE49-F238E27FC236}">
                  <a16:creationId xmlns:a16="http://schemas.microsoft.com/office/drawing/2014/main" id="{02BD23F5-44C3-43C9-9EBF-B4234956D77C}"/>
                </a:ext>
              </a:extLst>
            </p:cNvPr>
            <p:cNvSpPr/>
            <p:nvPr/>
          </p:nvSpPr>
          <p:spPr>
            <a:xfrm>
              <a:off x="8257516" y="2911870"/>
              <a:ext cx="1780434" cy="517129"/>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srgbClr val="4B8B95"/>
                  </a:solidFill>
                  <a:effectLst/>
                  <a:uLnTx/>
                  <a:uFillTx/>
                  <a:latin typeface="Museo Sans 300"/>
                  <a:ea typeface="+mn-ea"/>
                  <a:cs typeface="+mn-cs"/>
                </a:rPr>
                <a:t>Målbart resultat A</a:t>
              </a:r>
            </a:p>
          </p:txBody>
        </p:sp>
        <p:sp>
          <p:nvSpPr>
            <p:cNvPr id="43" name="Rectangle: Rounded Corners 42">
              <a:extLst>
                <a:ext uri="{FF2B5EF4-FFF2-40B4-BE49-F238E27FC236}">
                  <a16:creationId xmlns:a16="http://schemas.microsoft.com/office/drawing/2014/main" id="{F2482DAA-25CC-44D2-BC10-51979CBF4A52}"/>
                </a:ext>
              </a:extLst>
            </p:cNvPr>
            <p:cNvSpPr/>
            <p:nvPr/>
          </p:nvSpPr>
          <p:spPr>
            <a:xfrm>
              <a:off x="7648314" y="3971619"/>
              <a:ext cx="966290" cy="625726"/>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Initiativ 1</a:t>
              </a:r>
            </a:p>
          </p:txBody>
        </p:sp>
        <p:sp>
          <p:nvSpPr>
            <p:cNvPr id="44" name="Rectangle: Rounded Corners 43">
              <a:extLst>
                <a:ext uri="{FF2B5EF4-FFF2-40B4-BE49-F238E27FC236}">
                  <a16:creationId xmlns:a16="http://schemas.microsoft.com/office/drawing/2014/main" id="{A5AABC70-3D71-43B1-AAEA-6FB03CB1D1B6}"/>
                </a:ext>
              </a:extLst>
            </p:cNvPr>
            <p:cNvSpPr/>
            <p:nvPr/>
          </p:nvSpPr>
          <p:spPr>
            <a:xfrm>
              <a:off x="8663724" y="3969434"/>
              <a:ext cx="966290" cy="625726"/>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Initiativ 2</a:t>
              </a:r>
            </a:p>
          </p:txBody>
        </p:sp>
        <p:sp>
          <p:nvSpPr>
            <p:cNvPr id="45" name="Rectangle: Rounded Corners 44">
              <a:extLst>
                <a:ext uri="{FF2B5EF4-FFF2-40B4-BE49-F238E27FC236}">
                  <a16:creationId xmlns:a16="http://schemas.microsoft.com/office/drawing/2014/main" id="{6B14274C-05A6-41E8-9DF5-FCE7EF0D8973}"/>
                </a:ext>
              </a:extLst>
            </p:cNvPr>
            <p:cNvSpPr/>
            <p:nvPr/>
          </p:nvSpPr>
          <p:spPr>
            <a:xfrm>
              <a:off x="9679134" y="3967249"/>
              <a:ext cx="966290" cy="625726"/>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small" spc="0" normalizeH="0" baseline="0" noProof="0">
                  <a:ln>
                    <a:noFill/>
                  </a:ln>
                  <a:solidFill>
                    <a:prstClr val="white"/>
                  </a:solidFill>
                  <a:effectLst/>
                  <a:uLnTx/>
                  <a:uFillTx/>
                  <a:latin typeface="Museo Sans 300"/>
                  <a:ea typeface="+mn-ea"/>
                  <a:cs typeface="+mn-cs"/>
                </a:rPr>
                <a:t>Initiativ 3</a:t>
              </a:r>
            </a:p>
          </p:txBody>
        </p:sp>
        <p:cxnSp>
          <p:nvCxnSpPr>
            <p:cNvPr id="46" name="Straight Connector 45">
              <a:extLst>
                <a:ext uri="{FF2B5EF4-FFF2-40B4-BE49-F238E27FC236}">
                  <a16:creationId xmlns:a16="http://schemas.microsoft.com/office/drawing/2014/main" id="{BA1B5F18-1C9A-42E7-A406-C65D24880E10}"/>
                </a:ext>
              </a:extLst>
            </p:cNvPr>
            <p:cNvCxnSpPr>
              <a:cxnSpLocks/>
            </p:cNvCxnSpPr>
            <p:nvPr/>
          </p:nvCxnSpPr>
          <p:spPr>
            <a:xfrm>
              <a:off x="9125280" y="2769780"/>
              <a:ext cx="199010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9229FF4-FEAD-45E9-AC92-17B82B5F2D76}"/>
                </a:ext>
              </a:extLst>
            </p:cNvPr>
            <p:cNvCxnSpPr/>
            <p:nvPr/>
          </p:nvCxnSpPr>
          <p:spPr>
            <a:xfrm>
              <a:off x="8199322" y="3756836"/>
              <a:ext cx="1993605"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3145B33-F40B-4087-90BD-18877E0E1354}"/>
                </a:ext>
              </a:extLst>
            </p:cNvPr>
            <p:cNvCxnSpPr>
              <a:cxnSpLocks/>
              <a:stCxn id="44" idx="0"/>
              <a:endCxn id="42" idx="2"/>
            </p:cNvCxnSpPr>
            <p:nvPr/>
          </p:nvCxnSpPr>
          <p:spPr>
            <a:xfrm flipV="1">
              <a:off x="9146869" y="3428999"/>
              <a:ext cx="864" cy="54043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820F4D0-65E6-427F-AA37-8E25345F75B4}"/>
                </a:ext>
              </a:extLst>
            </p:cNvPr>
            <p:cNvCxnSpPr>
              <a:cxnSpLocks/>
            </p:cNvCxnSpPr>
            <p:nvPr/>
          </p:nvCxnSpPr>
          <p:spPr>
            <a:xfrm flipH="1" flipV="1">
              <a:off x="10177993" y="3756836"/>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5DB19E2-9A3B-452F-B30E-229711504075}"/>
                </a:ext>
              </a:extLst>
            </p:cNvPr>
            <p:cNvCxnSpPr>
              <a:cxnSpLocks/>
            </p:cNvCxnSpPr>
            <p:nvPr/>
          </p:nvCxnSpPr>
          <p:spPr>
            <a:xfrm flipH="1" flipV="1">
              <a:off x="8214989" y="3770359"/>
              <a:ext cx="864" cy="21041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AB2FDB4-D1CC-4CEA-86F1-570A984793B4}"/>
                </a:ext>
              </a:extLst>
            </p:cNvPr>
            <p:cNvCxnSpPr>
              <a:cxnSpLocks/>
            </p:cNvCxnSpPr>
            <p:nvPr/>
          </p:nvCxnSpPr>
          <p:spPr>
            <a:xfrm flipV="1">
              <a:off x="9142207"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FC303A5-3094-4778-B8C1-9BB7AC7F665C}"/>
                </a:ext>
              </a:extLst>
            </p:cNvPr>
            <p:cNvCxnSpPr>
              <a:cxnSpLocks/>
            </p:cNvCxnSpPr>
            <p:nvPr/>
          </p:nvCxnSpPr>
          <p:spPr>
            <a:xfrm flipV="1">
              <a:off x="11103692" y="276978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38F9D30-5C9C-47EE-8F3B-4A2671F51F14}"/>
                </a:ext>
              </a:extLst>
            </p:cNvPr>
            <p:cNvCxnSpPr>
              <a:cxnSpLocks/>
            </p:cNvCxnSpPr>
            <p:nvPr/>
          </p:nvCxnSpPr>
          <p:spPr>
            <a:xfrm flipV="1">
              <a:off x="10093063" y="2627690"/>
              <a:ext cx="0" cy="14209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4" name="Rectangle 53">
            <a:extLst>
              <a:ext uri="{FF2B5EF4-FFF2-40B4-BE49-F238E27FC236}">
                <a16:creationId xmlns:a16="http://schemas.microsoft.com/office/drawing/2014/main" id="{DDD4823A-30AD-4F5B-99E8-BF50D38C0AE0}"/>
              </a:ext>
            </a:extLst>
          </p:cNvPr>
          <p:cNvSpPr/>
          <p:nvPr/>
        </p:nvSpPr>
        <p:spPr>
          <a:xfrm>
            <a:off x="7739169" y="4713930"/>
            <a:ext cx="4163650" cy="461665"/>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1" u="none" strike="noStrike" kern="1200" cap="none" spc="0" normalizeH="0" baseline="0" noProof="0">
                <a:ln>
                  <a:noFill/>
                </a:ln>
                <a:solidFill>
                  <a:srgbClr val="333030"/>
                </a:solidFill>
                <a:effectLst/>
                <a:uLnTx/>
                <a:uFillTx/>
                <a:latin typeface="Museo Sans 300"/>
                <a:ea typeface="+mn-ea"/>
                <a:cs typeface="+mn-cs"/>
              </a:rPr>
              <a:t>Initiativene er de konkrete aktivitetene du skal utføre for å nå de målbare resultatene. </a:t>
            </a:r>
          </a:p>
        </p:txBody>
      </p:sp>
    </p:spTree>
    <p:extLst>
      <p:ext uri="{BB962C8B-B14F-4D97-AF65-F5344CB8AC3E}">
        <p14:creationId xmlns:p14="http://schemas.microsoft.com/office/powerpoint/2010/main" val="1564251874"/>
      </p:ext>
    </p:extLst>
  </p:cSld>
  <p:clrMapOvr>
    <a:masterClrMapping/>
  </p:clrMapOvr>
</p:sld>
</file>

<file path=ppt/theme/theme1.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660760-0B07-4EE0-9391-8B598B8B96D1}">
  <ds:schemaRefs>
    <ds:schemaRef ds:uri="http://schemas.microsoft.com/sharepoint/v3/contenttype/forms"/>
  </ds:schemaRefs>
</ds:datastoreItem>
</file>

<file path=customXml/itemProps2.xml><?xml version="1.0" encoding="utf-8"?>
<ds:datastoreItem xmlns:ds="http://schemas.openxmlformats.org/officeDocument/2006/customXml" ds:itemID="{58DB39BE-83A2-4C1E-AC7F-151F2B2058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322F07-9648-4A7B-B90B-38CA371B2803}">
  <ds:schemaRefs>
    <ds:schemaRef ds:uri="http://schemas.microsoft.com/office/2006/metadata/properties"/>
    <ds:schemaRef ds:uri="http://purl.org/dc/terms/"/>
    <ds:schemaRef ds:uri="73aae5ac-f7a0-402c-a9f6-3cb993cdf033"/>
    <ds:schemaRef ds:uri="http://schemas.microsoft.com/office/2006/documentManagement/types"/>
    <ds:schemaRef ds:uri="http://schemas.microsoft.com/office/infopath/2007/PartnerControls"/>
    <ds:schemaRef ds:uri="1a1c9c00-0088-4bb9-8b3a-42a393d9cbc2"/>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TotalTime>
  <Words>639</Words>
  <Application>Microsoft Office PowerPoint</Application>
  <PresentationFormat>Widescreen</PresentationFormat>
  <Paragraphs>49</Paragraphs>
  <Slides>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Museo Sans 300</vt:lpstr>
      <vt:lpstr>Museo Sans 500</vt:lpstr>
      <vt:lpstr>1_Office Theme</vt:lpstr>
      <vt:lpstr>Utdypende forklaring av  OKR-rammeverket </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Utdypende forklaring av delen i OKR-rammeverket</dc:title>
  <dc:creator>Dragana Trifunovic</dc:creator>
  <cp:lastModifiedBy>Dragana Trifunovic</cp:lastModifiedBy>
  <cp:revision>2</cp:revision>
  <dcterms:created xsi:type="dcterms:W3CDTF">2020-06-15T11:18:52Z</dcterms:created>
  <dcterms:modified xsi:type="dcterms:W3CDTF">2020-06-23T21:11:42Z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