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051" r:id="rId5"/>
    <p:sldId id="2052" r:id="rId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7A8544-D866-4F18-B4BF-1D1F146D7C60}" v="1" dt="2020-06-15T11:09:14.9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4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ilje Morlandstø" userId="fd449c73-7943-49ef-89e0-1de95e9ffa81" providerId="ADAL" clId="{0F7A8544-D866-4F18-B4BF-1D1F146D7C60}"/>
    <pc:docChg chg="modSld">
      <pc:chgData name="Silje Morlandstø" userId="fd449c73-7943-49ef-89e0-1de95e9ffa81" providerId="ADAL" clId="{0F7A8544-D866-4F18-B4BF-1D1F146D7C60}" dt="2020-06-15T13:38:58.534" v="1" actId="404"/>
      <pc:docMkLst>
        <pc:docMk/>
      </pc:docMkLst>
      <pc:sldChg chg="modSp modTransition">
        <pc:chgData name="Silje Morlandstø" userId="fd449c73-7943-49ef-89e0-1de95e9ffa81" providerId="ADAL" clId="{0F7A8544-D866-4F18-B4BF-1D1F146D7C60}" dt="2020-06-15T13:38:58.534" v="1" actId="404"/>
        <pc:sldMkLst>
          <pc:docMk/>
          <pc:sldMk cId="1798071429" sldId="2051"/>
        </pc:sldMkLst>
        <pc:spChg chg="mod">
          <ac:chgData name="Silje Morlandstø" userId="fd449c73-7943-49ef-89e0-1de95e9ffa81" providerId="ADAL" clId="{0F7A8544-D866-4F18-B4BF-1D1F146D7C60}" dt="2020-06-15T13:38:58.534" v="1" actId="404"/>
          <ac:spMkLst>
            <pc:docMk/>
            <pc:sldMk cId="1798071429" sldId="2051"/>
            <ac:spMk id="26" creationId="{8BBF1942-1193-4A5D-9999-720B7470ABBD}"/>
          </ac:spMkLst>
        </pc:spChg>
      </pc:sldChg>
      <pc:sldChg chg="modTransition">
        <pc:chgData name="Silje Morlandstø" userId="fd449c73-7943-49ef-89e0-1de95e9ffa81" providerId="ADAL" clId="{0F7A8544-D866-4F18-B4BF-1D1F146D7C60}" dt="2020-06-15T11:09:14.903" v="0"/>
        <pc:sldMkLst>
          <pc:docMk/>
          <pc:sldMk cId="57864462" sldId="205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8037EFE9-98B8-4524-BC7F-854E635A133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A3082EB4-F425-45F0-BFC2-B222987BE98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28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3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B5AE17CC-F8D2-4C6D-897C-D8D2915E2F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53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4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99B07150-43DA-471E-B99E-20A3C94923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66B37AA3-112E-4620-8275-BD6B05901FE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60089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5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D4554D56-AAB8-4BA9-B22C-3226A0521D2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7" name="Bilde 6">
            <a:extLst>
              <a:ext uri="{FF2B5EF4-FFF2-40B4-BE49-F238E27FC236}">
                <a16:creationId xmlns:a16="http://schemas.microsoft.com/office/drawing/2014/main" id="{5EA65415-424F-4F2A-82AA-F430AC1A3CE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4553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 page"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3" name="Bilde 2">
            <a:extLst>
              <a:ext uri="{FF2B5EF4-FFF2-40B4-BE49-F238E27FC236}">
                <a16:creationId xmlns:a16="http://schemas.microsoft.com/office/drawing/2014/main" id="{EB997BBA-B8C4-4718-901B-C497531660E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5" name="Bilde 4">
            <a:extLst>
              <a:ext uri="{FF2B5EF4-FFF2-40B4-BE49-F238E27FC236}">
                <a16:creationId xmlns:a16="http://schemas.microsoft.com/office/drawing/2014/main" id="{F8EA1071-BF66-4D31-B83A-7A037A2822C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933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0365672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391220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/ pictu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D13A85BD-9544-48CE-81DC-35E342868F18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5563" y="0"/>
            <a:ext cx="6096438" cy="6858000"/>
          </a:xfrm>
          <a:solidFill>
            <a:schemeClr val="bg1">
              <a:lumMod val="7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DC5FE9-FC5B-4BAD-87E6-D2074E8301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3679" y="1660344"/>
            <a:ext cx="4842599" cy="1112036"/>
          </a:xfrm>
        </p:spPr>
        <p:txBody>
          <a:bodyPr wrap="square" anchor="t">
            <a:spAutoFit/>
          </a:bodyPr>
          <a:lstStyle>
            <a:lvl1pPr algn="l">
              <a:lnSpc>
                <a:spcPts val="4500"/>
              </a:lnSpc>
              <a:defRPr sz="3500"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DF3346-D612-4140-8DF7-371A61FAB5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3679" y="3184195"/>
            <a:ext cx="4842599" cy="284245"/>
          </a:xfrm>
        </p:spPr>
        <p:txBody>
          <a:bodyPr>
            <a:spAutoFit/>
          </a:bodyPr>
          <a:lstStyle>
            <a:lvl1pPr marL="0" indent="0" algn="l">
              <a:lnSpc>
                <a:spcPts val="2500"/>
              </a:lnSpc>
              <a:spcBef>
                <a:spcPts val="0"/>
              </a:spcBef>
              <a:buNone/>
              <a:defRPr sz="1500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38EF2-F6D1-4271-92A5-21D958CE9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7" name="Bilde 6">
            <a:extLst>
              <a:ext uri="{FF2B5EF4-FFF2-40B4-BE49-F238E27FC236}">
                <a16:creationId xmlns:a16="http://schemas.microsoft.com/office/drawing/2014/main" id="{584631B2-5357-46F2-96A2-CF39B8E16E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925"/>
          <a:stretch/>
        </p:blipFill>
        <p:spPr>
          <a:xfrm>
            <a:off x="947738" y="6187529"/>
            <a:ext cx="1435416" cy="294126"/>
          </a:xfrm>
          <a:prstGeom prst="rect">
            <a:avLst/>
          </a:prstGeom>
        </p:spPr>
      </p:pic>
      <p:pic>
        <p:nvPicPr>
          <p:cNvPr id="8" name="Bilde 7">
            <a:extLst>
              <a:ext uri="{FF2B5EF4-FFF2-40B4-BE49-F238E27FC236}">
                <a16:creationId xmlns:a16="http://schemas.microsoft.com/office/drawing/2014/main" id="{C8BBCDA5-6464-4F50-B9A5-82E677E6B44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2062"/>
          <a:stretch/>
        </p:blipFill>
        <p:spPr>
          <a:xfrm>
            <a:off x="633898" y="6187529"/>
            <a:ext cx="31384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814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89357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sma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1753419"/>
            <a:ext cx="5332232" cy="4083767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44085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69E02-0803-4377-9086-18455A729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14EB5D-8491-4377-8135-620C2CCD1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438564-155B-4614-BA81-2525C5F547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515C07C-D725-4965-B942-BDC7079AD791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22455" y="1707641"/>
            <a:ext cx="5335868" cy="41295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396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63670-9B39-4857-B696-9FE2444F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133" y="1011115"/>
            <a:ext cx="10923733" cy="4835770"/>
          </a:xfrm>
        </p:spPr>
        <p:txBody>
          <a:bodyPr>
            <a:noAutofit/>
          </a:bodyPr>
          <a:lstStyle>
            <a:lvl1pPr algn="ctr">
              <a:lnSpc>
                <a:spcPts val="4000"/>
              </a:lnSpc>
              <a:defRPr sz="3000"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ADFF9-CCEE-4F2C-A21F-A100BD71C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08633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A38323B5-8D75-4C14-AF8B-25884D2432B0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12192000" cy="6858000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A5E386-EF8C-4C66-BEFE-8DA616565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AE767300-E878-41BA-861A-0CFC07B688F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4242" y="6187529"/>
            <a:ext cx="1748912" cy="294126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9094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+ picture #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25180" y="0"/>
            <a:ext cx="5966820" cy="6857999"/>
          </a:xfrm>
          <a:solidFill>
            <a:schemeClr val="bg1">
              <a:lumMod val="65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/>
            </a:lvl1pPr>
            <a:lvl2pPr marL="457200" indent="0">
              <a:spcBef>
                <a:spcPts val="2000"/>
              </a:spcBef>
              <a:buNone/>
              <a:defRPr/>
            </a:lvl2pPr>
            <a:lvl3pPr marL="914400" indent="0">
              <a:spcBef>
                <a:spcPts val="2000"/>
              </a:spcBef>
              <a:buNone/>
              <a:defRPr/>
            </a:lvl3pPr>
            <a:lvl4pPr marL="1371600" indent="0">
              <a:spcBef>
                <a:spcPts val="2000"/>
              </a:spcBef>
              <a:buNone/>
              <a:defRPr/>
            </a:lvl4pPr>
            <a:lvl5pPr marL="1828800" indent="0">
              <a:spcBef>
                <a:spcPts val="2000"/>
              </a:spcBef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</p:spTree>
    <p:extLst>
      <p:ext uri="{BB962C8B-B14F-4D97-AF65-F5344CB8AC3E}">
        <p14:creationId xmlns:p14="http://schemas.microsoft.com/office/powerpoint/2010/main" val="2670131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 + picture #2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131ADF75-77D3-4352-81D0-BD5A628193D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5562" y="0"/>
            <a:ext cx="6096438" cy="6857999"/>
          </a:xfrm>
          <a:solidFill>
            <a:schemeClr val="bg1">
              <a:lumMod val="75000"/>
            </a:schemeClr>
          </a:solidFill>
        </p:spPr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nb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5B31832-3BA7-4CC6-89FF-81CEB98616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9" y="570075"/>
            <a:ext cx="4842606" cy="384721"/>
          </a:xfrm>
        </p:spPr>
        <p:txBody>
          <a:bodyPr>
            <a:spAutoFit/>
          </a:bodyPr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4063FA-1B9A-48F3-9489-ED717FEBD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679" y="1707641"/>
            <a:ext cx="4842606" cy="4129545"/>
          </a:xfrm>
        </p:spPr>
        <p:txBody>
          <a:bodyPr/>
          <a:lstStyle>
            <a:lvl1pPr marL="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1pPr>
            <a:lvl2pPr marL="4572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2pPr>
            <a:lvl3pPr marL="9144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3pPr>
            <a:lvl4pPr marL="13716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4pPr>
            <a:lvl5pPr marL="1828800" indent="0">
              <a:spcBef>
                <a:spcPts val="2000"/>
              </a:spcBef>
              <a:buNone/>
              <a:defRPr>
                <a:solidFill>
                  <a:schemeClr val="lt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8200DC-5131-494D-B569-92E61F794E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lt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6" name="Bilde 5">
            <a:extLst>
              <a:ext uri="{FF2B5EF4-FFF2-40B4-BE49-F238E27FC236}">
                <a16:creationId xmlns:a16="http://schemas.microsoft.com/office/drawing/2014/main" id="{44E3A44F-9F48-4EDA-B9E9-AD333CBAAD3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242" y="6187529"/>
            <a:ext cx="1748912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738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801507-A941-4E9E-B2F7-DF693D58F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3678" y="570075"/>
            <a:ext cx="10923733" cy="38472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512669-ACA4-4330-A8E8-C2C692F26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3678" y="1707641"/>
            <a:ext cx="10923749" cy="412954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2A21DC-BB60-4057-B9C2-429CAFF8E5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442611" y="6300145"/>
            <a:ext cx="4114800" cy="153888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r">
              <a:defRPr sz="1000">
                <a:solidFill>
                  <a:schemeClr val="dk2"/>
                </a:solidFill>
              </a:defRPr>
            </a:lvl1pPr>
          </a:lstStyle>
          <a:p>
            <a:r>
              <a:rPr lang="nb-NO"/>
              <a:t>digitalnorway.com</a:t>
            </a:r>
          </a:p>
        </p:txBody>
      </p:sp>
      <p:pic>
        <p:nvPicPr>
          <p:cNvPr id="17" name="Bilde 16">
            <a:extLst>
              <a:ext uri="{FF2B5EF4-FFF2-40B4-BE49-F238E27FC236}">
                <a16:creationId xmlns:a16="http://schemas.microsoft.com/office/drawing/2014/main" id="{6713FE44-0B57-4DF8-9351-77D8930F0F2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898" y="6187529"/>
            <a:ext cx="1749600" cy="29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66541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914400" rtl="0" eaLnBrk="1" latinLnBrk="0" hangingPunct="1">
        <a:lnSpc>
          <a:spcPts val="3000"/>
        </a:lnSpc>
        <a:spcBef>
          <a:spcPct val="0"/>
        </a:spcBef>
        <a:buNone/>
        <a:defRPr sz="2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ts val="2000"/>
        </a:lnSpc>
        <a:spcBef>
          <a:spcPts val="500"/>
        </a:spcBef>
        <a:buClr>
          <a:schemeClr val="accent1"/>
        </a:buClr>
        <a:buFont typeface="Museo Sans 300" panose="02000000000000000000" pitchFamily="50" charset="0"/>
        <a:buChar char="∞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Metodekort strategisk veikart 1/2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FFDB211-B0CF-4082-9DA1-E45B05337061}"/>
              </a:ext>
            </a:extLst>
          </p:cNvPr>
          <p:cNvSpPr txBox="1"/>
          <p:nvPr/>
        </p:nvSpPr>
        <p:spPr>
          <a:xfrm>
            <a:off x="553934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får du ut av metoden?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CCA715-6BA1-4425-8AA1-335F9FEBF5DE}"/>
              </a:ext>
            </a:extLst>
          </p:cNvPr>
          <p:cNvSpPr txBox="1"/>
          <p:nvPr/>
        </p:nvSpPr>
        <p:spPr>
          <a:xfrm>
            <a:off x="549640" y="1598513"/>
            <a:ext cx="52825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Et strategisk veikart gir en enkel oversikt over hvilke tiltak som skal gjennomføres på hvilke tidspunkt, med størst fokus på de som ligger nært i tid. 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229429D-9B42-4477-926F-3FE8351B558E}"/>
              </a:ext>
            </a:extLst>
          </p:cNvPr>
          <p:cNvCxnSpPr/>
          <p:nvPr/>
        </p:nvCxnSpPr>
        <p:spPr>
          <a:xfrm>
            <a:off x="628477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A468BCFB-34C1-4F42-BB9D-8B4CC512CFAE}"/>
              </a:ext>
            </a:extLst>
          </p:cNvPr>
          <p:cNvSpPr txBox="1"/>
          <p:nvPr/>
        </p:nvSpPr>
        <p:spPr>
          <a:xfrm>
            <a:off x="553934" y="2178633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Hvordan?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BBF1942-1193-4A5D-9999-720B7470ABBD}"/>
              </a:ext>
            </a:extLst>
          </p:cNvPr>
          <p:cNvSpPr txBox="1"/>
          <p:nvPr/>
        </p:nvSpPr>
        <p:spPr>
          <a:xfrm>
            <a:off x="549640" y="2517187"/>
            <a:ext cx="52825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Utarbeidelsen av det strategiske veikartet er en naturlig forlengelse av prioritering av tiltak: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200" b="0" i="0" u="none" strike="noStrike" kern="1200" cap="none" spc="0" normalizeH="0" baseline="0" noProof="0" dirty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 tiltakene innenfor det fokusområdet de hører til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Plasser tiltak som har høyest verdi tidligst og resten lenger bak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Gjør en vurdering på hvor mange tiltak som kan arbeides med samtidig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arenR"/>
              <a:tabLst/>
              <a:defRPr/>
            </a:pP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Det kan være lurt å prioritere noen tiltak som krever lite og kan realiseres raskt for å skape noen raske seiere. I tillegg kan det være tiltak som har avhengigheter til hverandre – sørg for å starte tidlig med tiltak som er førende for andre tiltak.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Omfattende og kompliserte tiltak kan være fornuftig å starte med tidlig så lenge de har høy kundeverdi og du ikke har igangsatt mange komplekse tiltak på samme tid.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Tenk over hvem som skal utføre tiltakene, har vedkommende kapasitet til å gjennomføre alle tiltak du har satt opp på samme tid eller må noen utsettes?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nb-NO" sz="1100" b="0" i="0" u="none" strike="noStrike" kern="1200" cap="none" spc="0" normalizeH="0" baseline="0" noProof="0" dirty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arenR" startAt="4"/>
              <a:tabLst/>
              <a:defRPr/>
            </a:pPr>
            <a:r>
              <a:rPr kumimoji="0" lang="nb-NO" sz="11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Ved jevne mellomrom, eksempelvis hvert kvartal, gjør en vurdering av det strategiske veikartet og gjør eventuelle justeringer i prioriteringen </a:t>
            </a:r>
            <a:r>
              <a:rPr kumimoji="0" lang="nb-NO" sz="1200" b="0" i="0" u="none" strike="noStrike" kern="1200" cap="none" spc="0" normalizeH="0" baseline="0" noProof="0" dirty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av tiltak.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C07EBDD9-D028-409E-8825-23A1C69505BE}"/>
              </a:ext>
            </a:extLst>
          </p:cNvPr>
          <p:cNvCxnSpPr/>
          <p:nvPr/>
        </p:nvCxnSpPr>
        <p:spPr>
          <a:xfrm>
            <a:off x="628477" y="2517073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08ACD76-6084-40A5-848E-1696A52D07E1}"/>
              </a:ext>
            </a:extLst>
          </p:cNvPr>
          <p:cNvCxnSpPr/>
          <p:nvPr/>
        </p:nvCxnSpPr>
        <p:spPr>
          <a:xfrm>
            <a:off x="6096000" y="1259959"/>
            <a:ext cx="0" cy="4779334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970B7D7D-EFE0-41F8-82DA-D0657646D919}"/>
              </a:ext>
            </a:extLst>
          </p:cNvPr>
          <p:cNvSpPr txBox="1"/>
          <p:nvPr/>
        </p:nvSpPr>
        <p:spPr>
          <a:xfrm>
            <a:off x="6359766" y="125995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Fordeler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1336C78-AF9A-4E15-AC78-C345A4CA3E3B}"/>
              </a:ext>
            </a:extLst>
          </p:cNvPr>
          <p:cNvSpPr txBox="1"/>
          <p:nvPr/>
        </p:nvSpPr>
        <p:spPr>
          <a:xfrm>
            <a:off x="6355473" y="1598513"/>
            <a:ext cx="44858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Metoden gir en klar handlingsplan uten å bli for detaljert langt frem i tid. Det strategiske veikartet viser også hvordan tiltak innenfor de ulike fokusområdene balanseres eller vektes mot hverandre.</a:t>
            </a:r>
          </a:p>
        </p:txBody>
      </p: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9BD518A-09CC-4CC6-BFB4-335911A6C00B}"/>
              </a:ext>
            </a:extLst>
          </p:cNvPr>
          <p:cNvCxnSpPr/>
          <p:nvPr/>
        </p:nvCxnSpPr>
        <p:spPr>
          <a:xfrm>
            <a:off x="6434309" y="159839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33C8DE64-71A8-4F0A-BF6F-6216B9D48B3C}"/>
              </a:ext>
            </a:extLst>
          </p:cNvPr>
          <p:cNvSpPr txBox="1"/>
          <p:nvPr/>
        </p:nvSpPr>
        <p:spPr>
          <a:xfrm>
            <a:off x="6359766" y="2347910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Ulemper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3237BA0A-66E9-49FE-8E67-B0F19E5BC392}"/>
              </a:ext>
            </a:extLst>
          </p:cNvPr>
          <p:cNvSpPr txBox="1"/>
          <p:nvPr/>
        </p:nvSpPr>
        <p:spPr>
          <a:xfrm>
            <a:off x="6355473" y="2686464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Veikartet gir en oversikt, men lite detaljer. Det er derfor nødvendig med supplerende informasjon rundt selve tiltakene, ansvarlige mv.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9CCD915F-FF25-4480-BF26-DECFDA58D165}"/>
              </a:ext>
            </a:extLst>
          </p:cNvPr>
          <p:cNvCxnSpPr/>
          <p:nvPr/>
        </p:nvCxnSpPr>
        <p:spPr>
          <a:xfrm>
            <a:off x="6434309" y="2686350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56A221BC-18C2-4E63-8B4E-9012C3CB5818}"/>
              </a:ext>
            </a:extLst>
          </p:cNvPr>
          <p:cNvSpPr txBox="1"/>
          <p:nvPr/>
        </p:nvSpPr>
        <p:spPr>
          <a:xfrm>
            <a:off x="6359766" y="3251195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Hvem bør delta?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ED19851F-CF31-4761-A0D1-B6251F087845}"/>
              </a:ext>
            </a:extLst>
          </p:cNvPr>
          <p:cNvSpPr txBox="1"/>
          <p:nvPr/>
        </p:nvSpPr>
        <p:spPr>
          <a:xfrm>
            <a:off x="6355473" y="3589749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Deltakere som har god kjennskap til de identifiserte og prioriterte tiltak, samt virksomhetens strategi.</a:t>
            </a:r>
          </a:p>
        </p:txBody>
      </p: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A5748680-3A36-466C-AE1C-9E603F804C33}"/>
              </a:ext>
            </a:extLst>
          </p:cNvPr>
          <p:cNvCxnSpPr/>
          <p:nvPr/>
        </p:nvCxnSpPr>
        <p:spPr>
          <a:xfrm>
            <a:off x="6434309" y="3589635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>
            <a:extLst>
              <a:ext uri="{FF2B5EF4-FFF2-40B4-BE49-F238E27FC236}">
                <a16:creationId xmlns:a16="http://schemas.microsoft.com/office/drawing/2014/main" id="{147769D2-2A50-4C4B-88E0-D1DD498068A9}"/>
              </a:ext>
            </a:extLst>
          </p:cNvPr>
          <p:cNvSpPr txBox="1"/>
          <p:nvPr/>
        </p:nvSpPr>
        <p:spPr>
          <a:xfrm>
            <a:off x="6359766" y="4116827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Hva trenger du?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73880071-FD6B-4081-B1AB-A7351633BDB9}"/>
              </a:ext>
            </a:extLst>
          </p:cNvPr>
          <p:cNvSpPr txBox="1"/>
          <p:nvPr/>
        </p:nvSpPr>
        <p:spPr>
          <a:xfrm>
            <a:off x="6355473" y="4455381"/>
            <a:ext cx="44858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Utskrift av det strategiske veikartet eller tavle å tegne på, </a:t>
            </a:r>
            <a:r>
              <a:rPr kumimoji="0" lang="nb-NO" sz="1200" b="0" i="0" u="none" strike="noStrike" kern="1200" cap="none" spc="0" normalizeH="0" baseline="0" noProof="0" err="1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post-its</a:t>
            </a: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, tusjer og prioriteringsmatrise med utarbeidede tiltak.</a:t>
            </a:r>
          </a:p>
        </p:txBody>
      </p: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35865BE0-B3A2-4797-BAE3-4F1CB6C6A7C3}"/>
              </a:ext>
            </a:extLst>
          </p:cNvPr>
          <p:cNvCxnSpPr/>
          <p:nvPr/>
        </p:nvCxnSpPr>
        <p:spPr>
          <a:xfrm>
            <a:off x="6434309" y="4455267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>
            <a:extLst>
              <a:ext uri="{FF2B5EF4-FFF2-40B4-BE49-F238E27FC236}">
                <a16:creationId xmlns:a16="http://schemas.microsoft.com/office/drawing/2014/main" id="{BA396007-4F1A-479A-9424-A960D383328B}"/>
              </a:ext>
            </a:extLst>
          </p:cNvPr>
          <p:cNvSpPr txBox="1"/>
          <p:nvPr/>
        </p:nvSpPr>
        <p:spPr>
          <a:xfrm>
            <a:off x="6359766" y="4873099"/>
            <a:ext cx="4485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Tidsbruk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2BE03172-E4E4-495A-81E7-63ED644D03A7}"/>
              </a:ext>
            </a:extLst>
          </p:cNvPr>
          <p:cNvSpPr txBox="1"/>
          <p:nvPr/>
        </p:nvSpPr>
        <p:spPr>
          <a:xfrm>
            <a:off x="6355473" y="5211653"/>
            <a:ext cx="448589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200" b="0" i="0" u="none" strike="noStrike" kern="1200" cap="none" spc="0" normalizeH="0" baseline="0" noProof="0">
                <a:ln>
                  <a:noFill/>
                </a:ln>
                <a:solidFill>
                  <a:srgbClr val="33303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 arbeidsmøte à 1-2 timer.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1BE3E1-E860-41D9-8C98-759AAF1F8838}"/>
              </a:ext>
            </a:extLst>
          </p:cNvPr>
          <p:cNvCxnSpPr/>
          <p:nvPr/>
        </p:nvCxnSpPr>
        <p:spPr>
          <a:xfrm>
            <a:off x="6434309" y="5211539"/>
            <a:ext cx="439748" cy="0"/>
          </a:xfrm>
          <a:prstGeom prst="line">
            <a:avLst/>
          </a:prstGeom>
          <a:ln w="28575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807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4846-AAE0-455A-B311-152AC6ACF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/>
              <a:t>Metodekort strategisk veikart 2/2</a:t>
            </a:r>
          </a:p>
        </p:txBody>
      </p:sp>
      <p:sp>
        <p:nvSpPr>
          <p:cNvPr id="4" name="Arc 3">
            <a:extLst>
              <a:ext uri="{FF2B5EF4-FFF2-40B4-BE49-F238E27FC236}">
                <a16:creationId xmlns:a16="http://schemas.microsoft.com/office/drawing/2014/main" id="{13F18351-4118-4DF1-8951-B4E4E7D597A0}"/>
              </a:ext>
            </a:extLst>
          </p:cNvPr>
          <p:cNvSpPr/>
          <p:nvPr/>
        </p:nvSpPr>
        <p:spPr>
          <a:xfrm rot="10800000">
            <a:off x="7019495" y="-1565753"/>
            <a:ext cx="6168775" cy="5451426"/>
          </a:xfrm>
          <a:prstGeom prst="arc">
            <a:avLst>
              <a:gd name="adj1" fmla="val 16200000"/>
              <a:gd name="adj2" fmla="val 21149102"/>
            </a:avLst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1800" b="0" i="0" u="none" strike="noStrike" kern="1200" cap="none" spc="0" normalizeH="0" baseline="0" noProof="0">
              <a:ln>
                <a:noFill/>
              </a:ln>
              <a:solidFill>
                <a:srgbClr val="333030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5BB1E700-59FD-4168-92C0-793FDA8596A2}"/>
              </a:ext>
            </a:extLst>
          </p:cNvPr>
          <p:cNvCxnSpPr>
            <a:cxnSpLocks/>
          </p:cNvCxnSpPr>
          <p:nvPr/>
        </p:nvCxnSpPr>
        <p:spPr bwMode="auto">
          <a:xfrm flipH="1">
            <a:off x="7570922" y="1858893"/>
            <a:ext cx="2027581" cy="4356555"/>
          </a:xfrm>
          <a:prstGeom prst="line">
            <a:avLst/>
          </a:prstGeom>
          <a:solidFill>
            <a:srgbClr val="4F81BD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378AEBC0-B74B-4816-A6D0-F388E5CC59A8}"/>
              </a:ext>
            </a:extLst>
          </p:cNvPr>
          <p:cNvSpPr/>
          <p:nvPr/>
        </p:nvSpPr>
        <p:spPr bwMode="auto">
          <a:xfrm>
            <a:off x="3553619" y="5805436"/>
            <a:ext cx="2614816" cy="287544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5704" tIns="22852" rIns="45704" bIns="22852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6BDC3-D62F-40B8-B3FB-40E374E95981}"/>
              </a:ext>
            </a:extLst>
          </p:cNvPr>
          <p:cNvSpPr txBox="1"/>
          <p:nvPr/>
        </p:nvSpPr>
        <p:spPr>
          <a:xfrm>
            <a:off x="1765214" y="1293948"/>
            <a:ext cx="3252153" cy="184650"/>
          </a:xfrm>
          <a:prstGeom prst="rect">
            <a:avLst/>
          </a:prstGeom>
          <a:noFill/>
        </p:spPr>
        <p:txBody>
          <a:bodyPr wrap="square" lIns="45704" tIns="22852" rIns="45704" bIns="22852" rtlCol="0">
            <a:spAutoFit/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2020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8E2B959-9C4C-458D-A2A4-05ABED124DE5}"/>
              </a:ext>
            </a:extLst>
          </p:cNvPr>
          <p:cNvSpPr txBox="1"/>
          <p:nvPr/>
        </p:nvSpPr>
        <p:spPr>
          <a:xfrm>
            <a:off x="7268333" y="1285951"/>
            <a:ext cx="1273940" cy="184650"/>
          </a:xfrm>
          <a:prstGeom prst="rect">
            <a:avLst/>
          </a:prstGeom>
          <a:noFill/>
        </p:spPr>
        <p:txBody>
          <a:bodyPr wrap="square" lIns="45704" tIns="22852" rIns="45704" bIns="22852" rtlCol="0">
            <a:spAutoFit/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9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2020- 2023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7B79015-AFD4-438C-9EEC-9F8A86DAB9C1}"/>
              </a:ext>
            </a:extLst>
          </p:cNvPr>
          <p:cNvSpPr/>
          <p:nvPr/>
        </p:nvSpPr>
        <p:spPr>
          <a:xfrm>
            <a:off x="8441522" y="5000788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2D2B075-0527-4B21-B15D-617A61D0547B}"/>
              </a:ext>
            </a:extLst>
          </p:cNvPr>
          <p:cNvSpPr/>
          <p:nvPr/>
        </p:nvSpPr>
        <p:spPr>
          <a:xfrm>
            <a:off x="3574499" y="4507795"/>
            <a:ext cx="1281300" cy="340800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451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9F8852B2-3608-403D-931C-8E2C0A429849}"/>
              </a:ext>
            </a:extLst>
          </p:cNvPr>
          <p:cNvCxnSpPr>
            <a:cxnSpLocks/>
          </p:cNvCxnSpPr>
          <p:nvPr/>
        </p:nvCxnSpPr>
        <p:spPr bwMode="auto">
          <a:xfrm flipH="1">
            <a:off x="1597941" y="1554832"/>
            <a:ext cx="7705227" cy="2849632"/>
          </a:xfrm>
          <a:prstGeom prst="line">
            <a:avLst/>
          </a:prstGeom>
          <a:solidFill>
            <a:srgbClr val="4F81BD"/>
          </a:solidFill>
          <a:ln w="9525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F93D5E70-7FFD-4E30-872B-BB11E83490BA}"/>
              </a:ext>
            </a:extLst>
          </p:cNvPr>
          <p:cNvSpPr>
            <a:spLocks noChangeAspect="1"/>
          </p:cNvSpPr>
          <p:nvPr/>
        </p:nvSpPr>
        <p:spPr>
          <a:xfrm>
            <a:off x="3490445" y="445903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2.1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5C0A0A3E-07B7-4F35-BFEE-3D4AE9A2E890}"/>
              </a:ext>
            </a:extLst>
          </p:cNvPr>
          <p:cNvSpPr>
            <a:spLocks noChangeAspect="1"/>
          </p:cNvSpPr>
          <p:nvPr/>
        </p:nvSpPr>
        <p:spPr>
          <a:xfrm>
            <a:off x="8322047" y="4916943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4.1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4935436-C17A-4B71-B07B-6C3C5EC22995}"/>
              </a:ext>
            </a:extLst>
          </p:cNvPr>
          <p:cNvSpPr/>
          <p:nvPr/>
        </p:nvSpPr>
        <p:spPr>
          <a:xfrm>
            <a:off x="4125249" y="4059243"/>
            <a:ext cx="1281300" cy="340800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451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2A5E543-679B-4DF4-AA00-41724B240CBD}"/>
              </a:ext>
            </a:extLst>
          </p:cNvPr>
          <p:cNvSpPr>
            <a:spLocks noChangeAspect="1"/>
          </p:cNvSpPr>
          <p:nvPr/>
        </p:nvSpPr>
        <p:spPr>
          <a:xfrm>
            <a:off x="4030134" y="397094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2.2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7461AB3-CC4D-4280-B915-BC3A62E10F7C}"/>
              </a:ext>
            </a:extLst>
          </p:cNvPr>
          <p:cNvSpPr/>
          <p:nvPr/>
        </p:nvSpPr>
        <p:spPr>
          <a:xfrm>
            <a:off x="4638347" y="3622776"/>
            <a:ext cx="1281300" cy="340800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451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94909E7-F4C9-4EA2-BA4D-FA4283979FD9}"/>
              </a:ext>
            </a:extLst>
          </p:cNvPr>
          <p:cNvSpPr/>
          <p:nvPr/>
        </p:nvSpPr>
        <p:spPr>
          <a:xfrm>
            <a:off x="8778904" y="4576405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5D3EAFB1-5142-4094-A89F-B89419E78F7B}"/>
              </a:ext>
            </a:extLst>
          </p:cNvPr>
          <p:cNvSpPr>
            <a:spLocks noChangeAspect="1"/>
          </p:cNvSpPr>
          <p:nvPr/>
        </p:nvSpPr>
        <p:spPr>
          <a:xfrm>
            <a:off x="8711131" y="4499162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4.7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4F5A556-8764-4F36-BB18-839DA81290E2}"/>
              </a:ext>
            </a:extLst>
          </p:cNvPr>
          <p:cNvSpPr/>
          <p:nvPr/>
        </p:nvSpPr>
        <p:spPr>
          <a:xfrm>
            <a:off x="2169987" y="3308166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1F36236-C107-4493-B1AF-8EB6ED43577B}"/>
              </a:ext>
            </a:extLst>
          </p:cNvPr>
          <p:cNvSpPr>
            <a:spLocks noChangeAspect="1"/>
          </p:cNvSpPr>
          <p:nvPr/>
        </p:nvSpPr>
        <p:spPr>
          <a:xfrm>
            <a:off x="2077111" y="3221088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1.5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2031782-A278-4563-B15F-F872097BBA2F}"/>
              </a:ext>
            </a:extLst>
          </p:cNvPr>
          <p:cNvSpPr/>
          <p:nvPr/>
        </p:nvSpPr>
        <p:spPr>
          <a:xfrm>
            <a:off x="2464056" y="2907950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8A612E8-FFED-4E5E-BA0D-8B647F183A1A}"/>
              </a:ext>
            </a:extLst>
          </p:cNvPr>
          <p:cNvSpPr>
            <a:spLocks noChangeAspect="1"/>
          </p:cNvSpPr>
          <p:nvPr/>
        </p:nvSpPr>
        <p:spPr>
          <a:xfrm>
            <a:off x="2334217" y="2845040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1.6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FF6335F-F7A0-4146-9EEE-E47E45884F4F}"/>
              </a:ext>
            </a:extLst>
          </p:cNvPr>
          <p:cNvSpPr/>
          <p:nvPr/>
        </p:nvSpPr>
        <p:spPr>
          <a:xfrm>
            <a:off x="3798634" y="2519818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69D46EA-77E9-4D45-865D-4BA4E38B7D39}"/>
              </a:ext>
            </a:extLst>
          </p:cNvPr>
          <p:cNvSpPr>
            <a:spLocks noChangeAspect="1"/>
          </p:cNvSpPr>
          <p:nvPr/>
        </p:nvSpPr>
        <p:spPr>
          <a:xfrm>
            <a:off x="3746407" y="245765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1.1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A8A0D20-3FA8-45EB-BE64-5E8D6E89312C}"/>
              </a:ext>
            </a:extLst>
          </p:cNvPr>
          <p:cNvSpPr/>
          <p:nvPr/>
        </p:nvSpPr>
        <p:spPr>
          <a:xfrm>
            <a:off x="6013146" y="4984395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D82DFE1-5BFB-495C-A64A-67BE75699B12}"/>
              </a:ext>
            </a:extLst>
          </p:cNvPr>
          <p:cNvSpPr/>
          <p:nvPr/>
        </p:nvSpPr>
        <p:spPr>
          <a:xfrm>
            <a:off x="6436414" y="4584179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79F381C-7030-421C-AB3B-49606457E9FD}"/>
              </a:ext>
            </a:extLst>
          </p:cNvPr>
          <p:cNvSpPr>
            <a:spLocks noChangeAspect="1"/>
          </p:cNvSpPr>
          <p:nvPr/>
        </p:nvSpPr>
        <p:spPr>
          <a:xfrm>
            <a:off x="5945890" y="4909653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3.1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255CCA92-48A1-4315-8005-E8717CC13965}"/>
              </a:ext>
            </a:extLst>
          </p:cNvPr>
          <p:cNvSpPr>
            <a:spLocks noChangeAspect="1"/>
          </p:cNvSpPr>
          <p:nvPr/>
        </p:nvSpPr>
        <p:spPr>
          <a:xfrm>
            <a:off x="6356505" y="4510481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3.2</a:t>
            </a: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2CA2CFC7-B22C-4E3A-BF8A-5EF0A9738792}"/>
              </a:ext>
            </a:extLst>
          </p:cNvPr>
          <p:cNvGrpSpPr/>
          <p:nvPr/>
        </p:nvGrpSpPr>
        <p:grpSpPr>
          <a:xfrm>
            <a:off x="963594" y="1555561"/>
            <a:ext cx="9146194" cy="4667640"/>
            <a:chOff x="205468" y="1587518"/>
            <a:chExt cx="9344945" cy="4526694"/>
          </a:xfrm>
        </p:grpSpPr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2B1447-A240-4D79-935B-66EC28B0FF6C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383419" y="1645818"/>
              <a:ext cx="5796646" cy="4328522"/>
            </a:xfrm>
            <a:prstGeom prst="line">
              <a:avLst/>
            </a:prstGeom>
            <a:solidFill>
              <a:srgbClr val="4F81BD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E6E3ABA-8309-4D5F-AD72-BB7214DD48D3}"/>
                </a:ext>
              </a:extLst>
            </p:cNvPr>
            <p:cNvCxnSpPr/>
            <p:nvPr/>
          </p:nvCxnSpPr>
          <p:spPr bwMode="auto">
            <a:xfrm>
              <a:off x="9550413" y="1864657"/>
              <a:ext cx="0" cy="4249555"/>
            </a:xfrm>
            <a:prstGeom prst="line">
              <a:avLst/>
            </a:prstGeom>
            <a:solidFill>
              <a:srgbClr val="4F81BD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CD577B7F-7ED0-4FAB-801A-C9888A8D8F19}"/>
                </a:ext>
              </a:extLst>
            </p:cNvPr>
            <p:cNvCxnSpPr/>
            <p:nvPr/>
          </p:nvCxnSpPr>
          <p:spPr bwMode="auto">
            <a:xfrm flipH="1">
              <a:off x="205468" y="1587518"/>
              <a:ext cx="8523213" cy="0"/>
            </a:xfrm>
            <a:prstGeom prst="line">
              <a:avLst/>
            </a:prstGeom>
            <a:solidFill>
              <a:srgbClr val="4F81BD"/>
            </a:solidFill>
            <a:ln w="9525" cap="flat" cmpd="sng" algn="ctr">
              <a:solidFill>
                <a:schemeClr val="accent3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34" name="Oval 33">
            <a:extLst>
              <a:ext uri="{FF2B5EF4-FFF2-40B4-BE49-F238E27FC236}">
                <a16:creationId xmlns:a16="http://schemas.microsoft.com/office/drawing/2014/main" id="{8EB540AD-9320-4462-B290-C837F218AB97}"/>
              </a:ext>
            </a:extLst>
          </p:cNvPr>
          <p:cNvSpPr/>
          <p:nvPr/>
        </p:nvSpPr>
        <p:spPr bwMode="auto">
          <a:xfrm>
            <a:off x="9303151" y="1046114"/>
            <a:ext cx="1056731" cy="1017383"/>
          </a:xfrm>
          <a:prstGeom prst="ellipse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0" cap="small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Mål og ambisjon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FA6253-FC40-4943-9BAC-124C5AE35622}"/>
              </a:ext>
            </a:extLst>
          </p:cNvPr>
          <p:cNvSpPr/>
          <p:nvPr/>
        </p:nvSpPr>
        <p:spPr>
          <a:xfrm>
            <a:off x="6669074" y="4183712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69E72D6B-BCEF-4663-9E6C-1C2B286F605A}"/>
              </a:ext>
            </a:extLst>
          </p:cNvPr>
          <p:cNvSpPr>
            <a:spLocks noChangeAspect="1"/>
          </p:cNvSpPr>
          <p:nvPr/>
        </p:nvSpPr>
        <p:spPr>
          <a:xfrm>
            <a:off x="6590863" y="411128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3.3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C4D7A59E-54B0-4748-B73E-1C758BDB78BC}"/>
              </a:ext>
            </a:extLst>
          </p:cNvPr>
          <p:cNvSpPr>
            <a:spLocks noChangeAspect="1"/>
          </p:cNvSpPr>
          <p:nvPr/>
        </p:nvSpPr>
        <p:spPr>
          <a:xfrm>
            <a:off x="4547953" y="355172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2.3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5C37EA57-B7DE-4300-8232-733E8E60CAB1}"/>
              </a:ext>
            </a:extLst>
          </p:cNvPr>
          <p:cNvSpPr/>
          <p:nvPr/>
        </p:nvSpPr>
        <p:spPr>
          <a:xfrm>
            <a:off x="4564988" y="2119603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0" i="0" u="none" strike="noStrike" kern="0" cap="none" spc="0" normalizeH="0" baseline="0" noProof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.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DAE9EF07-5DEE-4B3F-A18C-990F8B60F59C}"/>
              </a:ext>
            </a:extLst>
          </p:cNvPr>
          <p:cNvSpPr>
            <a:spLocks noChangeAspect="1"/>
          </p:cNvSpPr>
          <p:nvPr/>
        </p:nvSpPr>
        <p:spPr>
          <a:xfrm>
            <a:off x="4485423" y="2043165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1.3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17C592F9-42BA-4D5F-AF95-C98EF42FC5C4}"/>
              </a:ext>
            </a:extLst>
          </p:cNvPr>
          <p:cNvSpPr/>
          <p:nvPr/>
        </p:nvSpPr>
        <p:spPr>
          <a:xfrm>
            <a:off x="5367251" y="1731473"/>
            <a:ext cx="1303301" cy="339167"/>
          </a:xfrm>
          <a:prstGeom prst="rect">
            <a:avLst/>
          </a:prstGeom>
          <a:solidFill>
            <a:srgbClr val="D9E9EC">
              <a:alpha val="69804"/>
            </a:srgbClr>
          </a:solidFill>
          <a:ln w="25400" cap="flat" cmpd="sng" algn="ctr">
            <a:noFill/>
            <a:prstDash val="solid"/>
            <a:headEnd type="none" w="med" len="med"/>
            <a:tailEnd type="none" w="med" len="med"/>
          </a:ln>
          <a:effectLst/>
        </p:spPr>
        <p:txBody>
          <a:bodyPr vert="horz" wrap="square" lIns="0" tIns="22852" rIns="0" bIns="22852" numCol="1" rtlCol="0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nb-NO" sz="700" b="0" i="0" u="none" strike="noStrike" kern="0" cap="none" spc="0" normalizeH="0" baseline="0" noProof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Museo Sans 300"/>
              <a:ea typeface="+mn-ea"/>
              <a:cs typeface="+mn-cs"/>
            </a:endParaRPr>
          </a:p>
        </p:txBody>
      </p:sp>
      <p:sp>
        <p:nvSpPr>
          <p:cNvPr id="41" name="Oval 40">
            <a:extLst>
              <a:ext uri="{FF2B5EF4-FFF2-40B4-BE49-F238E27FC236}">
                <a16:creationId xmlns:a16="http://schemas.microsoft.com/office/drawing/2014/main" id="{D8235787-A2A0-41DC-AF5D-7C1942AE8787}"/>
              </a:ext>
            </a:extLst>
          </p:cNvPr>
          <p:cNvSpPr>
            <a:spLocks noChangeAspect="1"/>
          </p:cNvSpPr>
          <p:nvPr/>
        </p:nvSpPr>
        <p:spPr>
          <a:xfrm>
            <a:off x="5288691" y="1668587"/>
            <a:ext cx="210895" cy="203592"/>
          </a:xfrm>
          <a:prstGeom prst="ellipse">
            <a:avLst/>
          </a:prstGeom>
          <a:solidFill>
            <a:schemeClr val="accent3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0" tIns="0" rIns="0" bIns="0" rtlCol="0" anchor="ctr"/>
          <a:lstStyle/>
          <a:p>
            <a:pPr marL="0" marR="0" lvl="0" indent="0" algn="ctr" defTabSz="45702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7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1.2</a:t>
            </a: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8A5DA230-E20B-4ABE-AFAC-9182B2EA5DB7}"/>
              </a:ext>
            </a:extLst>
          </p:cNvPr>
          <p:cNvSpPr/>
          <p:nvPr/>
        </p:nvSpPr>
        <p:spPr>
          <a:xfrm>
            <a:off x="8114934" y="5637709"/>
            <a:ext cx="1811075" cy="52316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4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3E5B80EF-5D00-4BBF-9604-B12DBC6532BC}"/>
              </a:ext>
            </a:extLst>
          </p:cNvPr>
          <p:cNvSpPr/>
          <p:nvPr/>
        </p:nvSpPr>
        <p:spPr>
          <a:xfrm>
            <a:off x="5244767" y="5555806"/>
            <a:ext cx="1811075" cy="52316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3</a:t>
            </a:r>
          </a:p>
        </p:txBody>
      </p:sp>
      <p:sp>
        <p:nvSpPr>
          <p:cNvPr id="44" name="Rectangle: Rounded Corners 43">
            <a:extLst>
              <a:ext uri="{FF2B5EF4-FFF2-40B4-BE49-F238E27FC236}">
                <a16:creationId xmlns:a16="http://schemas.microsoft.com/office/drawing/2014/main" id="{1CF4A059-448D-40B5-B7FE-45CF52646363}"/>
              </a:ext>
            </a:extLst>
          </p:cNvPr>
          <p:cNvSpPr/>
          <p:nvPr/>
        </p:nvSpPr>
        <p:spPr>
          <a:xfrm rot="2156233">
            <a:off x="2035754" y="4955704"/>
            <a:ext cx="1811075" cy="52316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2</a:t>
            </a:r>
          </a:p>
        </p:txBody>
      </p:sp>
      <p:sp>
        <p:nvSpPr>
          <p:cNvPr id="45" name="Rectangle: Rounded Corners 44">
            <a:extLst>
              <a:ext uri="{FF2B5EF4-FFF2-40B4-BE49-F238E27FC236}">
                <a16:creationId xmlns:a16="http://schemas.microsoft.com/office/drawing/2014/main" id="{FD8747CE-74B1-41D5-BE62-CCCFD5A511DA}"/>
              </a:ext>
            </a:extLst>
          </p:cNvPr>
          <p:cNvSpPr/>
          <p:nvPr/>
        </p:nvSpPr>
        <p:spPr>
          <a:xfrm rot="5400000">
            <a:off x="692404" y="2545010"/>
            <a:ext cx="1811075" cy="523168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b-NO" sz="1600" b="1" i="0" u="none" strike="noStrike" kern="1200" cap="small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useo Sans 300"/>
                <a:ea typeface="+mn-ea"/>
                <a:cs typeface="+mn-cs"/>
              </a:rPr>
              <a:t>Fokusområde 1</a:t>
            </a:r>
          </a:p>
        </p:txBody>
      </p:sp>
    </p:spTree>
    <p:extLst>
      <p:ext uri="{BB962C8B-B14F-4D97-AF65-F5344CB8AC3E}">
        <p14:creationId xmlns:p14="http://schemas.microsoft.com/office/powerpoint/2010/main" val="57864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333030"/>
      </a:dk1>
      <a:lt1>
        <a:sysClr val="window" lastClr="FFFFFF"/>
      </a:lt1>
      <a:dk2>
        <a:srgbClr val="333030"/>
      </a:dk2>
      <a:lt2>
        <a:srgbClr val="FBF7F5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Digital Norway">
      <a:majorFont>
        <a:latin typeface="Museo Sans 500"/>
        <a:ea typeface=""/>
        <a:cs typeface=""/>
      </a:majorFont>
      <a:minorFont>
        <a:latin typeface="Museo Sans 300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gital Norway" id="{084E76E0-2163-423C-A6B6-3E4F63A67539}" vid="{4D80F841-EE82-4DEB-A34C-7698D745E09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9EBD17FCE8AF843A3F68FD279D65FD7" ma:contentTypeVersion="12" ma:contentTypeDescription="Opprett et nytt dokument." ma:contentTypeScope="" ma:versionID="c0cd399877847090dbd546add861307e">
  <xsd:schema xmlns:xsd="http://www.w3.org/2001/XMLSchema" xmlns:xs="http://www.w3.org/2001/XMLSchema" xmlns:p="http://schemas.microsoft.com/office/2006/metadata/properties" xmlns:ns2="73aae5ac-f7a0-402c-a9f6-3cb993cdf033" xmlns:ns3="1a1c9c00-0088-4bb9-8b3a-42a393d9cbc2" targetNamespace="http://schemas.microsoft.com/office/2006/metadata/properties" ma:root="true" ma:fieldsID="762c0a05f8d521608148880cd86b9e3e" ns2:_="" ns3:_="">
    <xsd:import namespace="73aae5ac-f7a0-402c-a9f6-3cb993cdf033"/>
    <xsd:import namespace="1a1c9c00-0088-4bb9-8b3a-42a393d9cbc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aae5ac-f7a0-402c-a9f6-3cb993cdf0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1c9c00-0088-4bb9-8b3a-42a393d9cbc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D6B3E9-BF2A-4E67-8B6D-2F3720B084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C2CC4CD-1B1A-429F-9677-ABB6CB7D942F}">
  <ds:schemaRefs>
    <ds:schemaRef ds:uri="http://purl.org/dc/terms/"/>
    <ds:schemaRef ds:uri="73aae5ac-f7a0-402c-a9f6-3cb993cdf033"/>
    <ds:schemaRef ds:uri="http://schemas.microsoft.com/office/2006/documentManagement/types"/>
    <ds:schemaRef ds:uri="http://purl.org/dc/dcmitype/"/>
    <ds:schemaRef ds:uri="http://schemas.microsoft.com/office/infopath/2007/PartnerControls"/>
    <ds:schemaRef ds:uri="1a1c9c00-0088-4bb9-8b3a-42a393d9cbc2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9EDBBDD-E2DA-4568-86C3-B883F54E61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aae5ac-f7a0-402c-a9f6-3cb993cdf033"/>
    <ds:schemaRef ds:uri="1a1c9c00-0088-4bb9-8b3a-42a393d9cb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367</Words>
  <Application>Microsoft Office PowerPoint</Application>
  <PresentationFormat>Widescreen</PresentationFormat>
  <Paragraphs>59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Museo Sans 300</vt:lpstr>
      <vt:lpstr>Museo Sans 500</vt:lpstr>
      <vt:lpstr>Office Theme</vt:lpstr>
      <vt:lpstr>Metodekort strategisk veikart 1/2</vt:lpstr>
      <vt:lpstr>Metodekort strategisk veikart 2/2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Metodekort strategisk veikart 1/2</dc:title>
  <dc:creator>Silje Morlandstø</dc:creator>
  <cp:lastModifiedBy>Silje Morlandstø</cp:lastModifiedBy>
  <cp:revision>1</cp:revision>
  <dcterms:created xsi:type="dcterms:W3CDTF">2020-06-15T09:00:14Z</dcterms:created>
  <dcterms:modified xsi:type="dcterms:W3CDTF">2020-06-15T13:39:02Z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0x010100B9EBD17FCE8AF843A3F68FD279D65FD7</vt:lpwstr>
  </property>
</Properties>
</file>