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033" r:id="rId5"/>
    <p:sldId id="1995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6EEA4F-E211-4B76-AFA1-844E0D0125A2}" v="1" dt="2020-06-15T11:08:29.77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6F6EEA4F-E211-4B76-AFA1-844E0D0125A2}"/>
    <pc:docChg chg="modSld">
      <pc:chgData name="Silje Morlandstø" userId="fd449c73-7943-49ef-89e0-1de95e9ffa81" providerId="ADAL" clId="{6F6EEA4F-E211-4B76-AFA1-844E0D0125A2}" dt="2020-06-15T13:37:43.391" v="17" actId="1035"/>
      <pc:docMkLst>
        <pc:docMk/>
      </pc:docMkLst>
      <pc:sldChg chg="modSp modTransition">
        <pc:chgData name="Silje Morlandstø" userId="fd449c73-7943-49ef-89e0-1de95e9ffa81" providerId="ADAL" clId="{6F6EEA4F-E211-4B76-AFA1-844E0D0125A2}" dt="2020-06-15T13:37:43.391" v="17" actId="1035"/>
        <pc:sldMkLst>
          <pc:docMk/>
          <pc:sldMk cId="4107887339" sldId="1995"/>
        </pc:sldMkLst>
        <pc:spChg chg="mod">
          <ac:chgData name="Silje Morlandstø" userId="fd449c73-7943-49ef-89e0-1de95e9ffa81" providerId="ADAL" clId="{6F6EEA4F-E211-4B76-AFA1-844E0D0125A2}" dt="2020-06-15T13:37:43.391" v="17" actId="1035"/>
          <ac:spMkLst>
            <pc:docMk/>
            <pc:sldMk cId="4107887339" sldId="1995"/>
            <ac:spMk id="46" creationId="{743787B1-F547-4333-824E-45DD775E26BC}"/>
          </ac:spMkLst>
        </pc:spChg>
      </pc:sldChg>
      <pc:sldChg chg="modTransition">
        <pc:chgData name="Silje Morlandstø" userId="fd449c73-7943-49ef-89e0-1de95e9ffa81" providerId="ADAL" clId="{6F6EEA4F-E211-4B76-AFA1-844E0D0125A2}" dt="2020-06-15T11:08:29.775" v="0"/>
        <pc:sldMkLst>
          <pc:docMk/>
          <pc:sldMk cId="3955467440" sldId="203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295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80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9661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12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513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4166026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19660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40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74205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73438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8777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00719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2423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2874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>
                <a:solidFill>
                  <a:srgbClr val="FBF7F5"/>
                </a:solidFill>
              </a:rPr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3325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>
                <a:solidFill>
                  <a:srgbClr val="333030"/>
                </a:solidFill>
              </a:rPr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669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Metodekort Sandwichmodell 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DB211-B0CF-4082-9DA1-E45B05337061}"/>
              </a:ext>
            </a:extLst>
          </p:cNvPr>
          <p:cNvSpPr txBox="1"/>
          <p:nvPr/>
        </p:nvSpPr>
        <p:spPr>
          <a:xfrm>
            <a:off x="553934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får du ut av metoden?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715-6BA1-4425-8AA1-335F9FEBF5DE}"/>
              </a:ext>
            </a:extLst>
          </p:cNvPr>
          <p:cNvSpPr txBox="1"/>
          <p:nvPr/>
        </p:nvSpPr>
        <p:spPr>
          <a:xfrm>
            <a:off x="549640" y="1598513"/>
            <a:ext cx="528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Gir tydelig retning for strategiarbeidet ved å definere fokusområder som ivaretar både virksomhetens og kundenes behov.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29429D-9B42-4477-926F-3FE8351B558E}"/>
              </a:ext>
            </a:extLst>
          </p:cNvPr>
          <p:cNvCxnSpPr/>
          <p:nvPr/>
        </p:nvCxnSpPr>
        <p:spPr>
          <a:xfrm>
            <a:off x="628477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468BCFB-34C1-4F42-BB9D-8B4CC512CFAE}"/>
              </a:ext>
            </a:extLst>
          </p:cNvPr>
          <p:cNvSpPr txBox="1"/>
          <p:nvPr/>
        </p:nvSpPr>
        <p:spPr>
          <a:xfrm>
            <a:off x="553934" y="2178633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BF1942-1193-4A5D-9999-720B7470ABBD}"/>
              </a:ext>
            </a:extLst>
          </p:cNvPr>
          <p:cNvSpPr txBox="1"/>
          <p:nvPr/>
        </p:nvSpPr>
        <p:spPr>
          <a:xfrm>
            <a:off x="549640" y="2517187"/>
            <a:ext cx="528259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Metoden gjennomføres gjennom forberedende analyser samt arbeidsmøter for hvert steg i prosessen. Prosessen er da som følger: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Definer et tydelig mandat som avgrenser området som skal analyseres.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Definer 5-10 forretningsmessige mål og forventinger hos virksomheten din. Forsøk å kvantifisere hvor det er mulig.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Ta utgangspunkt i definerte målgrupper, og definer 5-10 kundebehov innenfor det definerte omfanget. Husk å fokusere på behov, ikke løsninger. Forsøk å kvantifiser hvor det er mulig.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Fokusområdene beskrives deretter i grensesnittet mellom kundebehov og virksomhetens behov. Definer 5-10 fokusområder som tilfredsstiller begge perspektiver. Enkelte fokusområder vil likevel kunne være relatert til, eller være drevet av, virksomhetens mål. Andre fokusområder kan i hovedsak være </a:t>
            </a:r>
            <a:r>
              <a:rPr kumimoji="0" lang="nb-NO" sz="1200" b="0" i="0" u="none" strike="noStrike" kern="1200" cap="none" spc="0" normalizeH="0" baseline="0" noProof="0" err="1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kundedrevet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 hvert fokusområde bør det fastsettes en ambisjon, en overordnet målsetning for fokusområdet– som er utfordrende, noe å strekke seg etter, og oppnåelig. Målene blir en indikator på om man har lykkes med fokusområdet. </a:t>
            </a:r>
            <a:endParaRPr kumimoji="0" lang="nb-NO" sz="1200" b="0" i="0" u="none" strike="sng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7EBDD9-D028-409E-8825-23A1C69505BE}"/>
              </a:ext>
            </a:extLst>
          </p:cNvPr>
          <p:cNvCxnSpPr/>
          <p:nvPr/>
        </p:nvCxnSpPr>
        <p:spPr>
          <a:xfrm>
            <a:off x="628477" y="2517073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8ACD76-6084-40A5-848E-1696A52D07E1}"/>
              </a:ext>
            </a:extLst>
          </p:cNvPr>
          <p:cNvCxnSpPr/>
          <p:nvPr/>
        </p:nvCxnSpPr>
        <p:spPr>
          <a:xfrm>
            <a:off x="6096000" y="1259959"/>
            <a:ext cx="0" cy="477933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0B7D7D-EFE0-41F8-82DA-D0657646D919}"/>
              </a:ext>
            </a:extLst>
          </p:cNvPr>
          <p:cNvSpPr txBox="1"/>
          <p:nvPr/>
        </p:nvSpPr>
        <p:spPr>
          <a:xfrm>
            <a:off x="6359766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336C78-AF9A-4E15-AC78-C345A4CA3E3B}"/>
              </a:ext>
            </a:extLst>
          </p:cNvPr>
          <p:cNvSpPr txBox="1"/>
          <p:nvPr/>
        </p:nvSpPr>
        <p:spPr>
          <a:xfrm>
            <a:off x="6355473" y="1598513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Sikrer et fokus som ivaretar både interne og eksterne behov. Modellen er et nyttig pedagogisk verktøy for kommunikasjon i virksomheten.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BD518A-09CC-4CC6-BFB4-335911A6C00B}"/>
              </a:ext>
            </a:extLst>
          </p:cNvPr>
          <p:cNvCxnSpPr/>
          <p:nvPr/>
        </p:nvCxnSpPr>
        <p:spPr>
          <a:xfrm>
            <a:off x="6434309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C8DE64-71A8-4F0A-BF6F-6216B9D48B3C}"/>
              </a:ext>
            </a:extLst>
          </p:cNvPr>
          <p:cNvSpPr txBox="1"/>
          <p:nvPr/>
        </p:nvSpPr>
        <p:spPr>
          <a:xfrm>
            <a:off x="6359766" y="234791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Ulemper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37BA0A-66E9-49FE-8E67-B0F19E5BC392}"/>
              </a:ext>
            </a:extLst>
          </p:cNvPr>
          <p:cNvSpPr txBox="1"/>
          <p:nvPr/>
        </p:nvSpPr>
        <p:spPr>
          <a:xfrm>
            <a:off x="6355473" y="2686464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Det kan være utfordrende å definere og velge ut konkrete og spesifikke fokusområder på bekostning av andre områder.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CD915F-FF25-4480-BF26-DECFDA58D165}"/>
              </a:ext>
            </a:extLst>
          </p:cNvPr>
          <p:cNvCxnSpPr/>
          <p:nvPr/>
        </p:nvCxnSpPr>
        <p:spPr>
          <a:xfrm>
            <a:off x="6434309" y="268635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6A221BC-18C2-4E63-8B4E-9012C3CB5818}"/>
              </a:ext>
            </a:extLst>
          </p:cNvPr>
          <p:cNvSpPr txBox="1"/>
          <p:nvPr/>
        </p:nvSpPr>
        <p:spPr>
          <a:xfrm>
            <a:off x="6359766" y="3251195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Hvem bør delta?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D19851F-CF31-4761-A0D1-B6251F087845}"/>
              </a:ext>
            </a:extLst>
          </p:cNvPr>
          <p:cNvSpPr txBox="1"/>
          <p:nvPr/>
        </p:nvSpPr>
        <p:spPr>
          <a:xfrm>
            <a:off x="6355473" y="3589749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Deltagere som kjenner godt til kundenes behov, og deltagere som kjenner godt til virksomhetens overordnede føringer.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48680-3A36-466C-AE1C-9E603F804C33}"/>
              </a:ext>
            </a:extLst>
          </p:cNvPr>
          <p:cNvCxnSpPr/>
          <p:nvPr/>
        </p:nvCxnSpPr>
        <p:spPr>
          <a:xfrm>
            <a:off x="6434309" y="3589635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47769D2-2A50-4C4B-88E0-D1DD498068A9}"/>
              </a:ext>
            </a:extLst>
          </p:cNvPr>
          <p:cNvSpPr txBox="1"/>
          <p:nvPr/>
        </p:nvSpPr>
        <p:spPr>
          <a:xfrm>
            <a:off x="6359766" y="415448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trenger du?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80071-FD6B-4081-B1AB-A7351633BDB9}"/>
              </a:ext>
            </a:extLst>
          </p:cNvPr>
          <p:cNvSpPr txBox="1"/>
          <p:nvPr/>
        </p:nvSpPr>
        <p:spPr>
          <a:xfrm>
            <a:off x="6355473" y="4493034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Post-it lapper, Tavle/brunpapir, tusjer i flere farger.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5865BE0-B3A2-4797-BAE3-4F1CB6C6A7C3}"/>
              </a:ext>
            </a:extLst>
          </p:cNvPr>
          <p:cNvCxnSpPr/>
          <p:nvPr/>
        </p:nvCxnSpPr>
        <p:spPr>
          <a:xfrm>
            <a:off x="6434309" y="449292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A396007-4F1A-479A-9424-A960D383328B}"/>
              </a:ext>
            </a:extLst>
          </p:cNvPr>
          <p:cNvSpPr txBox="1"/>
          <p:nvPr/>
        </p:nvSpPr>
        <p:spPr>
          <a:xfrm>
            <a:off x="6359766" y="487309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Tidsbruk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E03172-E4E4-495A-81E7-63ED644D03A7}"/>
              </a:ext>
            </a:extLst>
          </p:cNvPr>
          <p:cNvSpPr txBox="1"/>
          <p:nvPr/>
        </p:nvSpPr>
        <p:spPr>
          <a:xfrm>
            <a:off x="6355473" y="5211653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2-3 arbeidsmøter à 2-4 timer.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1BE3E1-E860-41D9-8C98-759AAF1F8838}"/>
              </a:ext>
            </a:extLst>
          </p:cNvPr>
          <p:cNvCxnSpPr/>
          <p:nvPr/>
        </p:nvCxnSpPr>
        <p:spPr>
          <a:xfrm>
            <a:off x="6434309" y="521153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546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Metodekort Sandwichmodell 2/2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0FE3DEF7-B7A1-4BAD-8364-B6ACDC8AB42A}"/>
              </a:ext>
            </a:extLst>
          </p:cNvPr>
          <p:cNvSpPr/>
          <p:nvPr/>
        </p:nvSpPr>
        <p:spPr>
          <a:xfrm>
            <a:off x="2817419" y="3148439"/>
            <a:ext cx="1545535" cy="83488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1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D158362-1AA8-48DF-BAD6-EC77802EFE35}"/>
              </a:ext>
            </a:extLst>
          </p:cNvPr>
          <p:cNvSpPr/>
          <p:nvPr/>
        </p:nvSpPr>
        <p:spPr>
          <a:xfrm>
            <a:off x="4487961" y="3148439"/>
            <a:ext cx="1545535" cy="83488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2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12316B66-59C1-426B-8978-575B4BBEF379}"/>
              </a:ext>
            </a:extLst>
          </p:cNvPr>
          <p:cNvSpPr/>
          <p:nvPr/>
        </p:nvSpPr>
        <p:spPr>
          <a:xfrm>
            <a:off x="6158503" y="3148439"/>
            <a:ext cx="1545535" cy="83488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3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2B56A7D-A3ED-4564-BDB2-6D72AFC23452}"/>
              </a:ext>
            </a:extLst>
          </p:cNvPr>
          <p:cNvSpPr/>
          <p:nvPr/>
        </p:nvSpPr>
        <p:spPr>
          <a:xfrm>
            <a:off x="7829045" y="3148439"/>
            <a:ext cx="1545535" cy="834887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4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DB55A6E5-6A4B-43A4-A0DA-24F20963B8C4}"/>
              </a:ext>
            </a:extLst>
          </p:cNvPr>
          <p:cNvSpPr/>
          <p:nvPr/>
        </p:nvSpPr>
        <p:spPr>
          <a:xfrm>
            <a:off x="2391618" y="4138623"/>
            <a:ext cx="7409621" cy="15388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9823F75A-F47F-48C5-BF1B-3526CFA315FB}"/>
              </a:ext>
            </a:extLst>
          </p:cNvPr>
          <p:cNvSpPr/>
          <p:nvPr/>
        </p:nvSpPr>
        <p:spPr>
          <a:xfrm flipV="1">
            <a:off x="2391618" y="2895364"/>
            <a:ext cx="7409621" cy="153888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0799776A-D770-4A84-A6EE-5B0431B269F6}"/>
              </a:ext>
            </a:extLst>
          </p:cNvPr>
          <p:cNvSpPr/>
          <p:nvPr/>
        </p:nvSpPr>
        <p:spPr>
          <a:xfrm>
            <a:off x="1982148" y="2179825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EA86FE74-4F74-4B96-8424-29DE46F778B6}"/>
              </a:ext>
            </a:extLst>
          </p:cNvPr>
          <p:cNvSpPr/>
          <p:nvPr/>
        </p:nvSpPr>
        <p:spPr>
          <a:xfrm>
            <a:off x="3652690" y="2182184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9D28B00-9119-427E-9582-BEB284DF379B}"/>
              </a:ext>
            </a:extLst>
          </p:cNvPr>
          <p:cNvSpPr/>
          <p:nvPr/>
        </p:nvSpPr>
        <p:spPr>
          <a:xfrm>
            <a:off x="5323232" y="2179824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5562E11D-F097-418D-B559-9EF3C366CD69}"/>
              </a:ext>
            </a:extLst>
          </p:cNvPr>
          <p:cNvSpPr/>
          <p:nvPr/>
        </p:nvSpPr>
        <p:spPr>
          <a:xfrm>
            <a:off x="6993774" y="2186902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7DC1DB0B-8CF2-46D9-9B34-4EB5BEF8D7BA}"/>
              </a:ext>
            </a:extLst>
          </p:cNvPr>
          <p:cNvSpPr/>
          <p:nvPr/>
        </p:nvSpPr>
        <p:spPr>
          <a:xfrm>
            <a:off x="8664316" y="2186902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43787B1-F547-4333-824E-45DD775E26BC}"/>
              </a:ext>
            </a:extLst>
          </p:cNvPr>
          <p:cNvSpPr txBox="1"/>
          <p:nvPr/>
        </p:nvSpPr>
        <p:spPr>
          <a:xfrm>
            <a:off x="4788828" y="1560160"/>
            <a:ext cx="262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 dirty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Fremtidige kundebehov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EA8E596B-386D-42E0-B30A-CACF35434A93}"/>
              </a:ext>
            </a:extLst>
          </p:cNvPr>
          <p:cNvSpPr/>
          <p:nvPr/>
        </p:nvSpPr>
        <p:spPr>
          <a:xfrm>
            <a:off x="1982148" y="4438626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2764E9DC-71E0-4C7B-AE36-8AEA4C81DE2A}"/>
              </a:ext>
            </a:extLst>
          </p:cNvPr>
          <p:cNvSpPr/>
          <p:nvPr/>
        </p:nvSpPr>
        <p:spPr>
          <a:xfrm>
            <a:off x="3652690" y="4440985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701F6BB1-72D1-4C74-84F4-A09628416DE2}"/>
              </a:ext>
            </a:extLst>
          </p:cNvPr>
          <p:cNvSpPr/>
          <p:nvPr/>
        </p:nvSpPr>
        <p:spPr>
          <a:xfrm>
            <a:off x="5323232" y="4438625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27AEDB38-5F61-4EFD-A70C-EAE9619C2AB0}"/>
              </a:ext>
            </a:extLst>
          </p:cNvPr>
          <p:cNvSpPr/>
          <p:nvPr/>
        </p:nvSpPr>
        <p:spPr>
          <a:xfrm>
            <a:off x="6993774" y="4445703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C6660A59-014C-4788-8781-85F821A03B17}"/>
              </a:ext>
            </a:extLst>
          </p:cNvPr>
          <p:cNvSpPr/>
          <p:nvPr/>
        </p:nvSpPr>
        <p:spPr>
          <a:xfrm>
            <a:off x="8664316" y="4445703"/>
            <a:ext cx="1545535" cy="5702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600" b="1" i="0" u="none" strike="noStrike" kern="1200" cap="small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2916101-6865-4F3D-97AB-ECADA95D6E87}"/>
              </a:ext>
            </a:extLst>
          </p:cNvPr>
          <p:cNvSpPr txBox="1"/>
          <p:nvPr/>
        </p:nvSpPr>
        <p:spPr>
          <a:xfrm>
            <a:off x="3777225" y="5120917"/>
            <a:ext cx="4645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800" b="1" i="0" u="none" strike="noStrike" kern="1200" cap="small" spc="0" normalizeH="0" baseline="0" noProof="0">
                <a:ln>
                  <a:noFill/>
                </a:ln>
                <a:solidFill>
                  <a:srgbClr val="4B8B95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Virksomhetens føringer, ambisjoner og mål</a:t>
            </a:r>
          </a:p>
        </p:txBody>
      </p:sp>
    </p:spTree>
    <p:extLst>
      <p:ext uri="{BB962C8B-B14F-4D97-AF65-F5344CB8AC3E}">
        <p14:creationId xmlns:p14="http://schemas.microsoft.com/office/powerpoint/2010/main" val="410788733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0E14D3-348C-4572-961E-715A0269910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26EB9B-A074-44B5-9DE6-6707E0484465}">
  <ds:schemaRefs>
    <ds:schemaRef ds:uri="http://purl.org/dc/terms/"/>
    <ds:schemaRef ds:uri="73aae5ac-f7a0-402c-a9f6-3cb993cdf033"/>
    <ds:schemaRef ds:uri="http://schemas.microsoft.com/office/2006/documentManagement/types"/>
    <ds:schemaRef ds:uri="http://purl.org/dc/dcmitype/"/>
    <ds:schemaRef ds:uri="http://schemas.microsoft.com/office/infopath/2007/PartnerControls"/>
    <ds:schemaRef ds:uri="1a1c9c00-0088-4bb9-8b3a-42a393d9cbc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B56178A-D051-491E-9AA4-F6DAF0430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Museo Sans 300</vt:lpstr>
      <vt:lpstr>Museo Sans 500</vt:lpstr>
      <vt:lpstr>1_Office Theme</vt:lpstr>
      <vt:lpstr>Metodekort Sandwichmodell 1/2</vt:lpstr>
      <vt:lpstr>Metodekort Sandwichmodell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Metodekort Sandwichmodell 1/2</dc:title>
  <dc:creator>Silje Morlandstø</dc:creator>
  <cp:lastModifiedBy>Silje Morlandstø</cp:lastModifiedBy>
  <cp:revision>1</cp:revision>
  <dcterms:created xsi:type="dcterms:W3CDTF">2020-06-15T08:43:13Z</dcterms:created>
  <dcterms:modified xsi:type="dcterms:W3CDTF">2020-06-15T13:37:45Z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