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041" r:id="rId5"/>
    <p:sldId id="2040" r:id="rId6"/>
    <p:sldId id="2082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1816A-82A6-4D25-BD00-9FBE7BB44044}" v="1" dt="2020-06-15T11:07:11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9FF1816A-82A6-4D25-BD00-9FBE7BB44044}"/>
    <pc:docChg chg="modSld">
      <pc:chgData name="Silje Morlandstø" userId="fd449c73-7943-49ef-89e0-1de95e9ffa81" providerId="ADAL" clId="{9FF1816A-82A6-4D25-BD00-9FBE7BB44044}" dt="2020-06-15T11:07:11.809" v="5"/>
      <pc:docMkLst>
        <pc:docMk/>
      </pc:docMkLst>
      <pc:sldChg chg="modTransition">
        <pc:chgData name="Silje Morlandstø" userId="fd449c73-7943-49ef-89e0-1de95e9ffa81" providerId="ADAL" clId="{9FF1816A-82A6-4D25-BD00-9FBE7BB44044}" dt="2020-06-15T11:07:11.809" v="5"/>
        <pc:sldMkLst>
          <pc:docMk/>
          <pc:sldMk cId="2288503014" sldId="2040"/>
        </pc:sldMkLst>
      </pc:sldChg>
      <pc:sldChg chg="modSp modTransition">
        <pc:chgData name="Silje Morlandstø" userId="fd449c73-7943-49ef-89e0-1de95e9ffa81" providerId="ADAL" clId="{9FF1816A-82A6-4D25-BD00-9FBE7BB44044}" dt="2020-06-15T11:07:11.809" v="5"/>
        <pc:sldMkLst>
          <pc:docMk/>
          <pc:sldMk cId="1318257070" sldId="2041"/>
        </pc:sldMkLst>
        <pc:spChg chg="mod">
          <ac:chgData name="Silje Morlandstø" userId="fd449c73-7943-49ef-89e0-1de95e9ffa81" providerId="ADAL" clId="{9FF1816A-82A6-4D25-BD00-9FBE7BB44044}" dt="2020-06-12T14:14:44.705" v="4" actId="14100"/>
          <ac:spMkLst>
            <pc:docMk/>
            <pc:sldMk cId="1318257070" sldId="2041"/>
            <ac:spMk id="26" creationId="{8BBF1942-1193-4A5D-9999-720B7470ABBD}"/>
          </ac:spMkLst>
        </pc:spChg>
        <pc:spChg chg="mod">
          <ac:chgData name="Silje Morlandstø" userId="fd449c73-7943-49ef-89e0-1de95e9ffa81" providerId="ADAL" clId="{9FF1816A-82A6-4D25-BD00-9FBE7BB44044}" dt="2020-06-12T14:14:26.065" v="2" actId="1076"/>
          <ac:spMkLst>
            <pc:docMk/>
            <pc:sldMk cId="1318257070" sldId="2041"/>
            <ac:spMk id="53" creationId="{56A221BC-18C2-4E63-8B4E-9012C3CB5818}"/>
          </ac:spMkLst>
        </pc:spChg>
        <pc:spChg chg="mod">
          <ac:chgData name="Silje Morlandstø" userId="fd449c73-7943-49ef-89e0-1de95e9ffa81" providerId="ADAL" clId="{9FF1816A-82A6-4D25-BD00-9FBE7BB44044}" dt="2020-06-12T14:14:17.662" v="0" actId="1076"/>
          <ac:spMkLst>
            <pc:docMk/>
            <pc:sldMk cId="1318257070" sldId="2041"/>
            <ac:spMk id="54" creationId="{ED19851F-CF31-4761-A0D1-B6251F087845}"/>
          </ac:spMkLst>
        </pc:spChg>
        <pc:cxnChg chg="mod">
          <ac:chgData name="Silje Morlandstø" userId="fd449c73-7943-49ef-89e0-1de95e9ffa81" providerId="ADAL" clId="{9FF1816A-82A6-4D25-BD00-9FBE7BB44044}" dt="2020-06-12T14:14:20.690" v="1" actId="1076"/>
          <ac:cxnSpMkLst>
            <pc:docMk/>
            <pc:sldMk cId="1318257070" sldId="2041"/>
            <ac:cxnSpMk id="55" creationId="{A5748680-3A36-466C-AE1C-9E603F804C33}"/>
          </ac:cxnSpMkLst>
        </pc:cxnChg>
      </pc:sldChg>
      <pc:sldChg chg="modTransition">
        <pc:chgData name="Silje Morlandstø" userId="fd449c73-7943-49ef-89e0-1de95e9ffa81" providerId="ADAL" clId="{9FF1816A-82A6-4D25-BD00-9FBE7BB44044}" dt="2020-06-15T11:07:11.809" v="5"/>
        <pc:sldMkLst>
          <pc:docMk/>
          <pc:sldMk cId="582371920" sldId="20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E1C54-95CF-43A2-8A0B-0DB3A1E07ED4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1962E-5C6E-479D-90C1-0F169234A5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3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0F20A9-E7EA-428D-94D8-62A76520D905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1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5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5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727250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40009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71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1514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839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871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92912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042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9401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2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3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Metodekort SWOT 1/3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DB211-B0CF-4082-9DA1-E45B05337061}"/>
              </a:ext>
            </a:extLst>
          </p:cNvPr>
          <p:cNvSpPr txBox="1"/>
          <p:nvPr/>
        </p:nvSpPr>
        <p:spPr>
          <a:xfrm>
            <a:off x="553934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får du ut av metoden?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715-6BA1-4425-8AA1-335F9FEBF5DE}"/>
              </a:ext>
            </a:extLst>
          </p:cNvPr>
          <p:cNvSpPr txBox="1"/>
          <p:nvPr/>
        </p:nvSpPr>
        <p:spPr>
          <a:xfrm>
            <a:off x="549640" y="1598513"/>
            <a:ext cx="528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Gir raskt et omforent bilde av en virksomhets potensial og utfordringer knyttet til realisering av et eller flere mål.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29429D-9B42-4477-926F-3FE8351B558E}"/>
              </a:ext>
            </a:extLst>
          </p:cNvPr>
          <p:cNvCxnSpPr/>
          <p:nvPr/>
        </p:nvCxnSpPr>
        <p:spPr>
          <a:xfrm>
            <a:off x="628477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468BCFB-34C1-4F42-BB9D-8B4CC512CFAE}"/>
              </a:ext>
            </a:extLst>
          </p:cNvPr>
          <p:cNvSpPr txBox="1"/>
          <p:nvPr/>
        </p:nvSpPr>
        <p:spPr>
          <a:xfrm>
            <a:off x="553934" y="2046603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BF1942-1193-4A5D-9999-720B7470ABBD}"/>
              </a:ext>
            </a:extLst>
          </p:cNvPr>
          <p:cNvSpPr txBox="1"/>
          <p:nvPr/>
        </p:nvSpPr>
        <p:spPr>
          <a:xfrm>
            <a:off x="549640" y="2334335"/>
            <a:ext cx="54149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En SWOT-analyse kan gjennomføres for hele virksomheten, som en del av en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strategiprosess, eller knyttet til konkrete deler av forretningsmodellen. For å gjennomføre en SWOT-analyse begynner du med å samle informasjon om faktorer som kan påvirke virksomheten. Du trenger informasjon om interne faktorer (under virksomhetens kontroll) og eksterne faktorer (utenfor virksomhetens kontroll). Bruk gjerne idégenereringsmetoder i kartleggingen av aktuelle faktorer.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Plasser de interne faktorene i én av to kategorier: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1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Styrker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i virksomheten som er sentrale for å nå ønskede mål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1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Svakheter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som hindrer virksomheten i å nå ønskede mål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Plasser de eksterne faktorene i én av to kategorier: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Faktorer som representerer </a:t>
            </a:r>
            <a:r>
              <a:rPr kumimoji="0" lang="nb-NO" sz="1200" b="0" i="1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Muligheter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for virksomheten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Faktorer som representerer </a:t>
            </a:r>
            <a:r>
              <a:rPr kumimoji="0" lang="nb-NO" sz="1200" b="0" i="1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Trusler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for virksomheten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Avhengig av formål med SWOT-analysen tar du nå for deg innholdet i de fire kategoriene og analyserer status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vi utnytte styrkene? Kan vi utnytte styrkene til å dra fordel av mulighetene?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vi minimere svakhetene? Kan vi eventuelt lage nye muligheter ut av svakhetene?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vi dra fordel av mulighetene?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vi dempe truslene? Kan vi forutse fremtidige trusler?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7EBDD9-D028-409E-8825-23A1C69505BE}"/>
              </a:ext>
            </a:extLst>
          </p:cNvPr>
          <p:cNvCxnSpPr/>
          <p:nvPr/>
        </p:nvCxnSpPr>
        <p:spPr>
          <a:xfrm>
            <a:off x="628477" y="2365483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8ACD76-6084-40A5-848E-1696A52D07E1}"/>
              </a:ext>
            </a:extLst>
          </p:cNvPr>
          <p:cNvCxnSpPr/>
          <p:nvPr/>
        </p:nvCxnSpPr>
        <p:spPr>
          <a:xfrm>
            <a:off x="6096000" y="1259959"/>
            <a:ext cx="0" cy="477933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0B7D7D-EFE0-41F8-82DA-D0657646D919}"/>
              </a:ext>
            </a:extLst>
          </p:cNvPr>
          <p:cNvSpPr txBox="1"/>
          <p:nvPr/>
        </p:nvSpPr>
        <p:spPr>
          <a:xfrm>
            <a:off x="6359766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336C78-AF9A-4E15-AC78-C345A4CA3E3B}"/>
              </a:ext>
            </a:extLst>
          </p:cNvPr>
          <p:cNvSpPr txBox="1"/>
          <p:nvPr/>
        </p:nvSpPr>
        <p:spPr>
          <a:xfrm>
            <a:off x="6355473" y="1598513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Gir raskt et omforent bilde av virksomhetens ståsted. SWOT er en modell de fleste virksomheter kjenner og benytter.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BD518A-09CC-4CC6-BFB4-335911A6C00B}"/>
              </a:ext>
            </a:extLst>
          </p:cNvPr>
          <p:cNvCxnSpPr/>
          <p:nvPr/>
        </p:nvCxnSpPr>
        <p:spPr>
          <a:xfrm>
            <a:off x="6434309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C8DE64-71A8-4F0A-BF6F-6216B9D48B3C}"/>
              </a:ext>
            </a:extLst>
          </p:cNvPr>
          <p:cNvSpPr txBox="1"/>
          <p:nvPr/>
        </p:nvSpPr>
        <p:spPr>
          <a:xfrm>
            <a:off x="6359766" y="2103415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Ulemper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37BA0A-66E9-49FE-8E67-B0F19E5BC392}"/>
              </a:ext>
            </a:extLst>
          </p:cNvPr>
          <p:cNvSpPr txBox="1"/>
          <p:nvPr/>
        </p:nvSpPr>
        <p:spPr>
          <a:xfrm>
            <a:off x="6355473" y="2441969"/>
            <a:ext cx="4485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Det er viktig at flere er involvert i informasjonsinnsamlingen, fordi det er vanskelig å samle informasjon uten å være subjektiv. En vanlig fallgruve er å se på informasjonen ukritisk, og uten prioritering, slik at en svak mulighet fremstår like viktig som en sterk trussel.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CD915F-FF25-4480-BF26-DECFDA58D165}"/>
              </a:ext>
            </a:extLst>
          </p:cNvPr>
          <p:cNvCxnSpPr/>
          <p:nvPr/>
        </p:nvCxnSpPr>
        <p:spPr>
          <a:xfrm>
            <a:off x="6434309" y="2441855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6A221BC-18C2-4E63-8B4E-9012C3CB5818}"/>
              </a:ext>
            </a:extLst>
          </p:cNvPr>
          <p:cNvSpPr txBox="1"/>
          <p:nvPr/>
        </p:nvSpPr>
        <p:spPr>
          <a:xfrm>
            <a:off x="6355473" y="337350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Hvem bør delta?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D19851F-CF31-4761-A0D1-B6251F087845}"/>
              </a:ext>
            </a:extLst>
          </p:cNvPr>
          <p:cNvSpPr txBox="1"/>
          <p:nvPr/>
        </p:nvSpPr>
        <p:spPr>
          <a:xfrm>
            <a:off x="6355473" y="3699018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Medarbeidere som kjenner virksomheten og temaet for analysen godt.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48680-3A36-466C-AE1C-9E603F804C33}"/>
              </a:ext>
            </a:extLst>
          </p:cNvPr>
          <p:cNvCxnSpPr/>
          <p:nvPr/>
        </p:nvCxnSpPr>
        <p:spPr>
          <a:xfrm>
            <a:off x="6434309" y="3689776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47769D2-2A50-4C4B-88E0-D1DD498068A9}"/>
              </a:ext>
            </a:extLst>
          </p:cNvPr>
          <p:cNvSpPr txBox="1"/>
          <p:nvPr/>
        </p:nvSpPr>
        <p:spPr>
          <a:xfrm>
            <a:off x="6359766" y="415448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trenger du?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80071-FD6B-4081-B1AB-A7351633BDB9}"/>
              </a:ext>
            </a:extLst>
          </p:cNvPr>
          <p:cNvSpPr txBox="1"/>
          <p:nvPr/>
        </p:nvSpPr>
        <p:spPr>
          <a:xfrm>
            <a:off x="6355473" y="4493034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Utskrift eller tegning av en SWOT matrise, </a:t>
            </a:r>
            <a:r>
              <a:rPr kumimoji="0" lang="nb-NO" sz="1200" b="0" i="0" u="none" strike="noStrike" kern="1200" cap="none" spc="0" normalizeH="0" baseline="0" noProof="0" err="1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post-its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og tusjer.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5865BE0-B3A2-4797-BAE3-4F1CB6C6A7C3}"/>
              </a:ext>
            </a:extLst>
          </p:cNvPr>
          <p:cNvCxnSpPr/>
          <p:nvPr/>
        </p:nvCxnSpPr>
        <p:spPr>
          <a:xfrm>
            <a:off x="6434309" y="449292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A396007-4F1A-479A-9424-A960D383328B}"/>
              </a:ext>
            </a:extLst>
          </p:cNvPr>
          <p:cNvSpPr txBox="1"/>
          <p:nvPr/>
        </p:nvSpPr>
        <p:spPr>
          <a:xfrm>
            <a:off x="6359766" y="487309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Tidsbruk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E03172-E4E4-495A-81E7-63ED644D03A7}"/>
              </a:ext>
            </a:extLst>
          </p:cNvPr>
          <p:cNvSpPr txBox="1"/>
          <p:nvPr/>
        </p:nvSpPr>
        <p:spPr>
          <a:xfrm>
            <a:off x="6355473" y="5211653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Avhengig av formål og avgrensning kan en SWOT gjennomføres i et arbeidsmøte på 2-4 timer eller 2 arbeidsmøter på 1-2 timer hver. 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1BE3E1-E860-41D9-8C98-759AAF1F8838}"/>
              </a:ext>
            </a:extLst>
          </p:cNvPr>
          <p:cNvCxnSpPr/>
          <p:nvPr/>
        </p:nvCxnSpPr>
        <p:spPr>
          <a:xfrm>
            <a:off x="6434309" y="521153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25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Metodekort SWOT 2/3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EF6D42-D3E0-4EB2-B286-88F1D48941DF}"/>
              </a:ext>
            </a:extLst>
          </p:cNvPr>
          <p:cNvGrpSpPr/>
          <p:nvPr/>
        </p:nvGrpSpPr>
        <p:grpSpPr>
          <a:xfrm>
            <a:off x="1700158" y="1335618"/>
            <a:ext cx="9408270" cy="4475004"/>
            <a:chOff x="1700158" y="1335618"/>
            <a:chExt cx="9408270" cy="447500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71813D-CD0A-444D-A0B8-73125191D856}"/>
                </a:ext>
              </a:extLst>
            </p:cNvPr>
            <p:cNvSpPr/>
            <p:nvPr/>
          </p:nvSpPr>
          <p:spPr>
            <a:xfrm>
              <a:off x="1700158" y="1335618"/>
              <a:ext cx="9408270" cy="4475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0D5E35B-DF9C-41A9-A592-3CF4B79D3008}"/>
                </a:ext>
              </a:extLst>
            </p:cNvPr>
            <p:cNvSpPr/>
            <p:nvPr/>
          </p:nvSpPr>
          <p:spPr>
            <a:xfrm>
              <a:off x="1700158" y="1335618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Virksomhetens sterke sider</a:t>
              </a:r>
              <a:endParaRPr kumimoji="0" lang="nb-NO" sz="18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2742598-535F-4DF6-8F84-E916FB471AF6}"/>
                </a:ext>
              </a:extLst>
            </p:cNvPr>
            <p:cNvSpPr/>
            <p:nvPr/>
          </p:nvSpPr>
          <p:spPr>
            <a:xfrm>
              <a:off x="6404293" y="1335618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Virksomhetens svake sider</a:t>
              </a:r>
              <a:endParaRPr kumimoji="0" lang="nb-NO" sz="18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6E41CF-B787-43CA-ACB2-98FE26BC9C96}"/>
                </a:ext>
              </a:extLst>
            </p:cNvPr>
            <p:cNvSpPr/>
            <p:nvPr/>
          </p:nvSpPr>
          <p:spPr>
            <a:xfrm>
              <a:off x="1700158" y="3573120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Muligheter</a:t>
              </a:r>
              <a:endParaRPr kumimoji="0" lang="nb-NO" sz="18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A50C7F2-B3BB-4C48-9ADB-718D51A2B2EA}"/>
                </a:ext>
              </a:extLst>
            </p:cNvPr>
            <p:cNvSpPr/>
            <p:nvPr/>
          </p:nvSpPr>
          <p:spPr>
            <a:xfrm>
              <a:off x="6404293" y="3573120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Trusler</a:t>
              </a:r>
              <a:endParaRPr kumimoji="0" lang="nb-NO" sz="18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E39D887C-FF1B-4517-AFA6-19D267FF7403}"/>
              </a:ext>
            </a:extLst>
          </p:cNvPr>
          <p:cNvSpPr txBox="1"/>
          <p:nvPr/>
        </p:nvSpPr>
        <p:spPr>
          <a:xfrm>
            <a:off x="512045" y="3166119"/>
            <a:ext cx="134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Intern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D9A4E2-5948-4E97-8604-01AB825919DF}"/>
              </a:ext>
            </a:extLst>
          </p:cNvPr>
          <p:cNvSpPr txBox="1"/>
          <p:nvPr/>
        </p:nvSpPr>
        <p:spPr>
          <a:xfrm>
            <a:off x="512045" y="3610282"/>
            <a:ext cx="134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Ekstern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227BEE3-172B-41D6-9AB6-8E5CC3864C3A}"/>
              </a:ext>
            </a:extLst>
          </p:cNvPr>
          <p:cNvCxnSpPr>
            <a:cxnSpLocks/>
            <a:stCxn id="61" idx="0"/>
          </p:cNvCxnSpPr>
          <p:nvPr/>
        </p:nvCxnSpPr>
        <p:spPr>
          <a:xfrm flipV="1">
            <a:off x="1184853" y="2396023"/>
            <a:ext cx="0" cy="770096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457595A-2807-4753-A986-0C6954B1677E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1184853" y="3979614"/>
            <a:ext cx="0" cy="712257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9C1CB9-2A7C-4DFF-A744-08E21F8A8EC0}"/>
              </a:ext>
            </a:extLst>
          </p:cNvPr>
          <p:cNvCxnSpPr/>
          <p:nvPr/>
        </p:nvCxnSpPr>
        <p:spPr>
          <a:xfrm flipH="1">
            <a:off x="762745" y="3573120"/>
            <a:ext cx="781005" cy="0"/>
          </a:xfrm>
          <a:prstGeom prst="line">
            <a:avLst/>
          </a:prstGeom>
          <a:ln w="1905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569691" y="2122750"/>
            <a:ext cx="183620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Interne faktorer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(kjennetegn ved virksomheten)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956" y="4633508"/>
            <a:ext cx="201567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Eksterne faktorer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(kjennetegn ved omgivelsene)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0157" y="1099882"/>
            <a:ext cx="470413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Faktorer som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hjelper</a:t>
            </a: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 virksomheten din i å nå målet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04293" y="1099882"/>
            <a:ext cx="4704134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Faktorer som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hindrer</a:t>
            </a: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entury Gothic"/>
              </a:rPr>
              <a:t> virksomheten din i å nå målet</a:t>
            </a:r>
          </a:p>
        </p:txBody>
      </p:sp>
    </p:spTree>
    <p:extLst>
      <p:ext uri="{BB962C8B-B14F-4D97-AF65-F5344CB8AC3E}">
        <p14:creationId xmlns:p14="http://schemas.microsoft.com/office/powerpoint/2010/main" val="228850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678" y="589062"/>
            <a:ext cx="10923733" cy="384721"/>
          </a:xfrm>
        </p:spPr>
        <p:txBody>
          <a:bodyPr/>
          <a:lstStyle/>
          <a:p>
            <a:r>
              <a:rPr lang="en-US" err="1"/>
              <a:t>Metodekort</a:t>
            </a:r>
            <a:r>
              <a:rPr lang="en-US"/>
              <a:t> SWOT 3/3 </a:t>
            </a:r>
            <a:r>
              <a:rPr lang="mr-IN"/>
              <a:t>–</a:t>
            </a:r>
            <a:r>
              <a:rPr lang="en-US"/>
              <a:t> </a:t>
            </a:r>
            <a:r>
              <a:rPr lang="en-US" err="1"/>
              <a:t>Sentrale</a:t>
            </a:r>
            <a:r>
              <a:rPr lang="en-US"/>
              <a:t> </a:t>
            </a:r>
            <a:r>
              <a:rPr lang="en-US" err="1"/>
              <a:t>spørsmål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digitalnorway.com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562553" y="1881006"/>
            <a:ext cx="1214099" cy="3833040"/>
          </a:xfrm>
          <a:prstGeom prst="rect">
            <a:avLst/>
          </a:prstGeom>
          <a:solidFill>
            <a:schemeClr val="accent5">
              <a:alpha val="51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980405" y="1881006"/>
            <a:ext cx="1214099" cy="383304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01835" y="1881006"/>
            <a:ext cx="1214099" cy="3833040"/>
          </a:xfrm>
          <a:prstGeom prst="rect">
            <a:avLst/>
          </a:prstGeom>
          <a:solidFill>
            <a:schemeClr val="accent3">
              <a:alpha val="51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23265" y="1881006"/>
            <a:ext cx="1214099" cy="3833040"/>
          </a:xfrm>
          <a:prstGeom prst="rect">
            <a:avLst/>
          </a:prstGeom>
          <a:solidFill>
            <a:schemeClr val="accent2">
              <a:alpha val="51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559565" y="1881006"/>
            <a:ext cx="1318891" cy="2564774"/>
          </a:xfrm>
          <a:prstGeom prst="rect">
            <a:avLst/>
          </a:prstGeom>
        </p:spPr>
        <p:txBody>
          <a:bodyPr wrap="square" lIns="91410" tIns="45705" rIns="91410" bIns="45705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konkurrenter kan utgjøre en risiko og trussel for virksomheten din?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Hvilken risiko er det for at du taper både eksisterende og nye kunder?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trusler vil digitale teknologier innebære for virksomheten?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typer ny forbruker-/kundeadferd vil svekke virksomhetens verdiforslag? </a:t>
            </a:r>
          </a:p>
          <a:p>
            <a:pPr marL="103554" marR="0" lvl="0" indent="-103554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2814139" y="5185255"/>
            <a:ext cx="1210521" cy="121052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</a:t>
            </a: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4405409" y="5185255"/>
            <a:ext cx="1210521" cy="1210527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W</a:t>
            </a: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983979" y="5185255"/>
            <a:ext cx="1210521" cy="121052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O</a:t>
            </a: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562549" y="5185255"/>
            <a:ext cx="1210521" cy="1210527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</a:t>
            </a:r>
            <a:endParaRPr kumimoji="0" lang="en-US" sz="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51496" y="6105644"/>
            <a:ext cx="631403" cy="261604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Styrker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79926" y="6105644"/>
            <a:ext cx="819787" cy="261604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Svakheter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166292" y="6105644"/>
            <a:ext cx="843275" cy="261604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Muligheter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29671" y="6105644"/>
            <a:ext cx="618316" cy="261604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Trusler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840805" y="1881006"/>
            <a:ext cx="1186637" cy="2934106"/>
          </a:xfrm>
          <a:prstGeom prst="rect">
            <a:avLst/>
          </a:prstGeom>
        </p:spPr>
        <p:txBody>
          <a:bodyPr wrap="square" lIns="91410" tIns="45705" rIns="91410" bIns="45705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er virksomheten din god på?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kompetanser har dere?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positive faktorer besitter virksomheten din (prosesser, kapital, kundebase, teknologi, logistikk, osv.)?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fortrinn har virksomheten din sammenlignet med konkurrenter både innenfor og utenfor bransjen?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andre sterke sider karakteriserer virksomheten din?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3079082" y="1103388"/>
            <a:ext cx="749907" cy="75698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943" y="1115623"/>
            <a:ext cx="765383" cy="76538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>
            <a:biLevel thresh="75000"/>
          </a:blip>
          <a:stretch>
            <a:fillRect/>
          </a:stretch>
        </p:blipFill>
        <p:spPr>
          <a:xfrm>
            <a:off x="5970834" y="1011559"/>
            <a:ext cx="1050495" cy="95834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>
            <a:biLevel thresh="75000"/>
          </a:blip>
          <a:stretch>
            <a:fillRect/>
          </a:stretch>
        </p:blipFill>
        <p:spPr>
          <a:xfrm>
            <a:off x="7820751" y="1142430"/>
            <a:ext cx="714375" cy="714375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4418446" y="1881006"/>
            <a:ext cx="1206482" cy="2810996"/>
          </a:xfrm>
          <a:prstGeom prst="rect">
            <a:avLst/>
          </a:prstGeom>
        </p:spPr>
        <p:txBody>
          <a:bodyPr wrap="square" lIns="91410" tIns="45705" rIns="91410" bIns="45705">
            <a:spAutoFit/>
          </a:bodyPr>
          <a:lstStyle/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områder trenger dere å forbedre for å kunne konkurrere mot deres sterkeste konkurrenter i fremtiden?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er virksomheten din svak på?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mangler virksomheten din av ekspertise, kompetanse og ferdigheter?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mangler virksomheten din av prosesser og verktøy?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andre svake sider karakteriserer virksomheten din?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997566" y="1881006"/>
            <a:ext cx="1205009" cy="3303438"/>
          </a:xfrm>
          <a:prstGeom prst="rect">
            <a:avLst/>
          </a:prstGeom>
        </p:spPr>
        <p:txBody>
          <a:bodyPr wrap="square" lIns="91410" tIns="45705" rIns="91410" bIns="45705">
            <a:spAutoFit/>
          </a:bodyPr>
          <a:lstStyle/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nye muligheter har virksomheten din med tanke på konkurransesituasjonen?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nye markedsmuligheter og nye målgrupper (kunder) har virksomheten din?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du skape merverdi for nye målgrupper?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 kan virksomheten din anvende nye digitale teknologier for å skape mer kundeverdi?</a:t>
            </a:r>
          </a:p>
          <a:p>
            <a:pPr marL="99387" marR="0" lvl="0" indent="-99387" algn="l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Hvilke nye muligheter har virksomheten knyttet til ny forbruker-/kundeadferd?</a:t>
            </a:r>
          </a:p>
        </p:txBody>
      </p:sp>
    </p:spTree>
    <p:extLst>
      <p:ext uri="{BB962C8B-B14F-4D97-AF65-F5344CB8AC3E}">
        <p14:creationId xmlns:p14="http://schemas.microsoft.com/office/powerpoint/2010/main" val="5823719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4CB0C2-6091-4E55-89E7-1851A5DE62CF}">
  <ds:schemaRefs>
    <ds:schemaRef ds:uri="http://schemas.microsoft.com/office/2006/documentManagement/types"/>
    <ds:schemaRef ds:uri="1a1c9c00-0088-4bb9-8b3a-42a393d9cbc2"/>
    <ds:schemaRef ds:uri="http://purl.org/dc/elements/1.1/"/>
    <ds:schemaRef ds:uri="http://schemas.microsoft.com/office/2006/metadata/properties"/>
    <ds:schemaRef ds:uri="http://purl.org/dc/terms/"/>
    <ds:schemaRef ds:uri="73aae5ac-f7a0-402c-a9f6-3cb993cdf03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42FA294-70D0-4D12-8CC8-430FA39C7C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86A925-D2A8-43B0-B5BE-E89EF2D222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622</Words>
  <Application>Microsoft Office PowerPoint</Application>
  <PresentationFormat>Widescreen</PresentationFormat>
  <Paragraphs>69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Museo Sans 300</vt:lpstr>
      <vt:lpstr>Museo Sans 500</vt:lpstr>
      <vt:lpstr>1_Office Theme</vt:lpstr>
      <vt:lpstr>Metodekort SWOT 1/3</vt:lpstr>
      <vt:lpstr>Metodekort SWOT 2/3</vt:lpstr>
      <vt:lpstr>Metodekort SWOT 3/3 – Sentrale spørsmål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Metodekort SWOT 1/3</dc:title>
  <dc:creator>Silje Morlandstø</dc:creator>
  <cp:lastModifiedBy>Silje Morlandstø</cp:lastModifiedBy>
  <cp:revision>1</cp:revision>
  <dcterms:created xsi:type="dcterms:W3CDTF">2020-06-12T14:13:39Z</dcterms:created>
  <dcterms:modified xsi:type="dcterms:W3CDTF">2020-06-15T11:07:13Z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