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014" r:id="rId5"/>
    <p:sldId id="2048" r:id="rId6"/>
    <p:sldId id="2049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471F9F-34C8-412E-888F-531A0BA8599A}" v="1" dt="2020-06-15T11:08:59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70471F9F-34C8-412E-888F-531A0BA8599A}"/>
    <pc:docChg chg="modSld">
      <pc:chgData name="Silje Morlandstø" userId="fd449c73-7943-49ef-89e0-1de95e9ffa81" providerId="ADAL" clId="{70471F9F-34C8-412E-888F-531A0BA8599A}" dt="2020-06-15T11:08:59.640" v="0"/>
      <pc:docMkLst>
        <pc:docMk/>
      </pc:docMkLst>
      <pc:sldChg chg="modTransition">
        <pc:chgData name="Silje Morlandstø" userId="fd449c73-7943-49ef-89e0-1de95e9ffa81" providerId="ADAL" clId="{70471F9F-34C8-412E-888F-531A0BA8599A}" dt="2020-06-15T11:08:59.640" v="0"/>
        <pc:sldMkLst>
          <pc:docMk/>
          <pc:sldMk cId="4096694779" sldId="2014"/>
        </pc:sldMkLst>
      </pc:sldChg>
      <pc:sldChg chg="modTransition">
        <pc:chgData name="Silje Morlandstø" userId="fd449c73-7943-49ef-89e0-1de95e9ffa81" providerId="ADAL" clId="{70471F9F-34C8-412E-888F-531A0BA8599A}" dt="2020-06-15T11:08:59.640" v="0"/>
        <pc:sldMkLst>
          <pc:docMk/>
          <pc:sldMk cId="2267284453" sldId="2048"/>
        </pc:sldMkLst>
      </pc:sldChg>
      <pc:sldChg chg="modTransition">
        <pc:chgData name="Silje Morlandstø" userId="fd449c73-7943-49ef-89e0-1de95e9ffa81" providerId="ADAL" clId="{70471F9F-34C8-412E-888F-531A0BA8599A}" dt="2020-06-15T11:08:59.640" v="0"/>
        <pc:sldMkLst>
          <pc:docMk/>
          <pc:sldMk cId="796911242" sldId="204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31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43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40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18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090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19726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4054405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78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944144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770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561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19252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2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970033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6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40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6318-B361-4E96-9582-5C55271BA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Mal for beskrivelse av tiltak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12317-1FDB-4FB7-80B9-F9B3D07A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digitalnorway.com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FE6C7B-F9FA-497E-875F-D641AF16A77E}"/>
              </a:ext>
            </a:extLst>
          </p:cNvPr>
          <p:cNvSpPr/>
          <p:nvPr/>
        </p:nvSpPr>
        <p:spPr>
          <a:xfrm>
            <a:off x="633677" y="1859438"/>
            <a:ext cx="6153809" cy="2896087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Kort beskrivelse av tiltaket</a:t>
            </a:r>
            <a:r>
              <a:rPr kumimoji="0" lang="nb-NO" sz="12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: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nb-NO" sz="1200" b="1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34339BF-53A4-4864-9CE4-A1046B4DB7CD}"/>
              </a:ext>
            </a:extLst>
          </p:cNvPr>
          <p:cNvSpPr/>
          <p:nvPr/>
        </p:nvSpPr>
        <p:spPr>
          <a:xfrm>
            <a:off x="633678" y="4830032"/>
            <a:ext cx="11030609" cy="1213576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Hva kreves for å implementere tiltaket?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A4C1D-92C7-48EE-B956-6C7D69F9A347}"/>
              </a:ext>
            </a:extLst>
          </p:cNvPr>
          <p:cNvSpPr/>
          <p:nvPr/>
        </p:nvSpPr>
        <p:spPr>
          <a:xfrm>
            <a:off x="633678" y="1150166"/>
            <a:ext cx="11030609" cy="641461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945356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	</a:t>
            </a: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Tittel på tiltaket:</a:t>
            </a:r>
          </a:p>
          <a:p>
            <a:pPr marL="945356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0" i="1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	</a:t>
            </a:r>
            <a:endParaRPr kumimoji="0" lang="nb-NO" sz="1100" b="1" i="0" u="none" strike="noStrike" kern="1200" cap="none" spc="0" normalizeH="0" baseline="0" noProof="0">
              <a:ln>
                <a:noFill/>
              </a:ln>
              <a:solidFill>
                <a:srgbClr val="4B8B95"/>
              </a:solidFill>
              <a:effectLst/>
              <a:uLnTx/>
              <a:uFillTx/>
              <a:latin typeface="Museo Sans 300"/>
              <a:ea typeface="+mn-ea"/>
              <a:cs typeface="Calibri"/>
            </a:endParaRPr>
          </a:p>
        </p:txBody>
      </p:sp>
      <p:sp>
        <p:nvSpPr>
          <p:cNvPr id="8" name="Rounded Rectangle 6">
            <a:extLst>
              <a:ext uri="{FF2B5EF4-FFF2-40B4-BE49-F238E27FC236}">
                <a16:creationId xmlns:a16="http://schemas.microsoft.com/office/drawing/2014/main" id="{6FE1A321-D29A-4853-ACB3-B43ADAB2AE1C}"/>
              </a:ext>
            </a:extLst>
          </p:cNvPr>
          <p:cNvSpPr/>
          <p:nvPr/>
        </p:nvSpPr>
        <p:spPr>
          <a:xfrm>
            <a:off x="728709" y="1202072"/>
            <a:ext cx="1627804" cy="515048"/>
          </a:xfrm>
          <a:prstGeom prst="roundRect">
            <a:avLst>
              <a:gd name="adj" fmla="val 10606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05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Fokusområde: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D8FA04-B350-4C1D-AF6A-9C6099212F05}"/>
              </a:ext>
            </a:extLst>
          </p:cNvPr>
          <p:cNvSpPr/>
          <p:nvPr/>
        </p:nvSpPr>
        <p:spPr>
          <a:xfrm>
            <a:off x="6872377" y="1859166"/>
            <a:ext cx="4791910" cy="1521388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Ansvarlig for gjennomføring: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nb-NO" sz="1200" b="1" i="0" u="none" strike="noStrike" kern="1200" cap="small" spc="0" normalizeH="0" baseline="0" noProof="0">
              <a:ln>
                <a:noFill/>
              </a:ln>
              <a:solidFill>
                <a:srgbClr val="4B8B95"/>
              </a:solidFill>
              <a:effectLst/>
              <a:uLnTx/>
              <a:uFillTx/>
              <a:latin typeface="Museo Sans 300"/>
              <a:ea typeface="+mn-ea"/>
              <a:cs typeface="Calibri"/>
            </a:endParaRP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Ansvarlig: 	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Utførende: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Deltakende:	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54B9A2-2A8F-4E0A-AE8F-FA34F79ADD57}"/>
              </a:ext>
            </a:extLst>
          </p:cNvPr>
          <p:cNvSpPr/>
          <p:nvPr/>
        </p:nvSpPr>
        <p:spPr>
          <a:xfrm>
            <a:off x="6872381" y="3429000"/>
            <a:ext cx="4791906" cy="1324592"/>
          </a:xfrm>
          <a:prstGeom prst="rect">
            <a:avLst/>
          </a:prstGeom>
          <a:solidFill>
            <a:schemeClr val="bg1">
              <a:alpha val="69804"/>
            </a:schemeClr>
          </a:solidFill>
          <a:ln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514" tIns="34260" rIns="68514" bIns="34260" rtlCol="0" anchor="t"/>
          <a:lstStyle/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Tidsplan for gjennomføring: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nb-NO" sz="1200" b="1" i="0" u="none" strike="noStrike" kern="1200" cap="small" spc="0" normalizeH="0" baseline="0" noProof="0">
              <a:ln>
                <a:noFill/>
              </a:ln>
              <a:solidFill>
                <a:srgbClr val="4B8B95"/>
              </a:solidFill>
              <a:effectLst/>
              <a:uLnTx/>
              <a:uFillTx/>
              <a:latin typeface="Museo Sans 300"/>
              <a:ea typeface="+mn-ea"/>
              <a:cs typeface="Calibri"/>
            </a:endParaRP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Når:	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Calibri"/>
              </a:rPr>
              <a:t>Omfang:	</a:t>
            </a:r>
          </a:p>
          <a:p>
            <a:pPr marL="9048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nb-NO" sz="1200" b="1" i="0" u="none" strike="noStrike" kern="1200" cap="small" spc="0" normalizeH="0" baseline="0" noProof="0">
              <a:ln>
                <a:noFill/>
              </a:ln>
              <a:solidFill>
                <a:srgbClr val="4B8B95"/>
              </a:solidFill>
              <a:effectLst/>
              <a:uLnTx/>
              <a:uFillTx/>
              <a:latin typeface="Museo Sans 300"/>
              <a:ea typeface="+mn-ea"/>
              <a:cs typeface="Calibri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7C0DCB0-50CA-4294-A43F-254D3E3B8E49}"/>
              </a:ext>
            </a:extLst>
          </p:cNvPr>
          <p:cNvGraphicFramePr>
            <a:graphicFrameLocks noGrp="1"/>
          </p:cNvGraphicFramePr>
          <p:nvPr/>
        </p:nvGraphicFramePr>
        <p:xfrm>
          <a:off x="7788951" y="2409267"/>
          <a:ext cx="2656135" cy="822960"/>
        </p:xfrm>
        <a:graphic>
          <a:graphicData uri="http://schemas.openxmlformats.org/drawingml/2006/table">
            <a:tbl>
              <a:tblPr firstRow="1" bandRow="1"/>
              <a:tblGrid>
                <a:gridCol w="2656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endParaRPr lang="en-US" sz="900">
                        <a:solidFill>
                          <a:schemeClr val="tx2"/>
                        </a:solidFill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lang="en-US" sz="900">
                        <a:solidFill>
                          <a:schemeClr val="tx2"/>
                        </a:solidFill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lang="en-US" sz="900"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lang="en-US" sz="900"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084EDB2-1574-4221-8BBE-5A31BCC5A968}"/>
              </a:ext>
            </a:extLst>
          </p:cNvPr>
          <p:cNvGraphicFramePr>
            <a:graphicFrameLocks noGrp="1"/>
          </p:cNvGraphicFramePr>
          <p:nvPr/>
        </p:nvGraphicFramePr>
        <p:xfrm>
          <a:off x="7666964" y="3949784"/>
          <a:ext cx="2778122" cy="411480"/>
        </p:xfrm>
        <a:graphic>
          <a:graphicData uri="http://schemas.openxmlformats.org/drawingml/2006/table">
            <a:tbl>
              <a:tblPr firstRow="1" bandRow="1"/>
              <a:tblGrid>
                <a:gridCol w="2778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740">
                <a:tc>
                  <a:txBody>
                    <a:bodyPr/>
                    <a:lstStyle>
                      <a:lvl1pPr marL="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034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07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10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140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517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221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199246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6281" algn="l" defTabSz="91407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endParaRPr lang="en-US" sz="900">
                        <a:latin typeface="Calibri"/>
                        <a:cs typeface="Calibri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1A32C7A2-02CC-44BF-BFDA-C43278488E3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242705" y="3520062"/>
            <a:ext cx="343086" cy="3893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2606AD8-6873-47D4-BF54-1C9149B503E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66186" y="1880409"/>
            <a:ext cx="496125" cy="57949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C59445E-4F09-40AA-BF10-A364FE811C25}"/>
              </a:ext>
            </a:extLst>
          </p:cNvPr>
          <p:cNvSpPr txBox="1"/>
          <p:nvPr/>
        </p:nvSpPr>
        <p:spPr>
          <a:xfrm>
            <a:off x="9500837" y="4953562"/>
            <a:ext cx="9651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Verdi for kunden</a:t>
            </a:r>
          </a:p>
        </p:txBody>
      </p:sp>
      <p:pic>
        <p:nvPicPr>
          <p:cNvPr id="16" name="Picture 15" descr="Employee 512x512.png">
            <a:extLst>
              <a:ext uri="{FF2B5EF4-FFF2-40B4-BE49-F238E27FC236}">
                <a16:creationId xmlns:a16="http://schemas.microsoft.com/office/drawing/2014/main" id="{75975ECE-3852-4F6E-9310-CFC6710730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3120" y="4905100"/>
            <a:ext cx="268598" cy="26859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904FFAC-0263-4585-B206-ECD7D0EC5C0B}"/>
              </a:ext>
            </a:extLst>
          </p:cNvPr>
          <p:cNvSpPr txBox="1"/>
          <p:nvPr/>
        </p:nvSpPr>
        <p:spPr>
          <a:xfrm>
            <a:off x="10825805" y="486995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  /10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2677B0-8F76-45FA-9893-33123367D28B}"/>
              </a:ext>
            </a:extLst>
          </p:cNvPr>
          <p:cNvSpPr txBox="1"/>
          <p:nvPr/>
        </p:nvSpPr>
        <p:spPr>
          <a:xfrm>
            <a:off x="9500827" y="5289736"/>
            <a:ext cx="944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Kompleksitet </a:t>
            </a:r>
            <a:b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(Investeringer)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141207-4427-4878-B75E-8A5C22250C9A}"/>
              </a:ext>
            </a:extLst>
          </p:cNvPr>
          <p:cNvSpPr txBox="1"/>
          <p:nvPr/>
        </p:nvSpPr>
        <p:spPr>
          <a:xfrm>
            <a:off x="9500823" y="5693148"/>
            <a:ext cx="10776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Kostnad </a:t>
            </a:r>
            <a:b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r>
              <a:rPr kumimoji="0" lang="nb-NO" sz="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(tid og ressurser)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923E98-171F-4F26-A585-841A8067C872}"/>
              </a:ext>
            </a:extLst>
          </p:cNvPr>
          <p:cNvSpPr txBox="1"/>
          <p:nvPr/>
        </p:nvSpPr>
        <p:spPr>
          <a:xfrm>
            <a:off x="10825818" y="5253756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  /10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0F15A2-062E-42CD-91AE-CE59901515C7}"/>
              </a:ext>
            </a:extLst>
          </p:cNvPr>
          <p:cNvSpPr txBox="1"/>
          <p:nvPr/>
        </p:nvSpPr>
        <p:spPr>
          <a:xfrm>
            <a:off x="10825818" y="5637558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none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   /10</a:t>
            </a:r>
          </a:p>
        </p:txBody>
      </p:sp>
      <p:pic>
        <p:nvPicPr>
          <p:cNvPr id="22" name="Picture 21" descr="Science 512x512.png">
            <a:extLst>
              <a:ext uri="{FF2B5EF4-FFF2-40B4-BE49-F238E27FC236}">
                <a16:creationId xmlns:a16="http://schemas.microsoft.com/office/drawing/2014/main" id="{95B0B3B6-215A-4CB3-9E54-31769F87237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399" y="5312583"/>
            <a:ext cx="289523" cy="289523"/>
          </a:xfrm>
          <a:prstGeom prst="rect">
            <a:avLst/>
          </a:prstGeom>
        </p:spPr>
      </p:pic>
      <p:pic>
        <p:nvPicPr>
          <p:cNvPr id="23" name="Picture 22" descr="Economy 512x512.png">
            <a:extLst>
              <a:ext uri="{FF2B5EF4-FFF2-40B4-BE49-F238E27FC236}">
                <a16:creationId xmlns:a16="http://schemas.microsoft.com/office/drawing/2014/main" id="{2EB79341-EA35-4163-A7F9-63B3E22BD7F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3027" y="5682480"/>
            <a:ext cx="329815" cy="32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Metodekort Prioriteringsmatrise 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DB211-B0CF-4082-9DA1-E45B05337061}"/>
              </a:ext>
            </a:extLst>
          </p:cNvPr>
          <p:cNvSpPr txBox="1"/>
          <p:nvPr/>
        </p:nvSpPr>
        <p:spPr>
          <a:xfrm>
            <a:off x="553934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får du ut av metoden?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715-6BA1-4425-8AA1-335F9FEBF5DE}"/>
              </a:ext>
            </a:extLst>
          </p:cNvPr>
          <p:cNvSpPr txBox="1"/>
          <p:nvPr/>
        </p:nvSpPr>
        <p:spPr>
          <a:xfrm>
            <a:off x="549640" y="1598513"/>
            <a:ext cx="528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Gir en oversikt over den relative lønnsomhet av ulike tiltak eller funksjoner som grunnlag for å beslutte hvilke tiltak som bør gjennomføres.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29429D-9B42-4477-926F-3FE8351B558E}"/>
              </a:ext>
            </a:extLst>
          </p:cNvPr>
          <p:cNvCxnSpPr/>
          <p:nvPr/>
        </p:nvCxnSpPr>
        <p:spPr>
          <a:xfrm>
            <a:off x="628477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468BCFB-34C1-4F42-BB9D-8B4CC512CFAE}"/>
              </a:ext>
            </a:extLst>
          </p:cNvPr>
          <p:cNvSpPr txBox="1"/>
          <p:nvPr/>
        </p:nvSpPr>
        <p:spPr>
          <a:xfrm>
            <a:off x="553934" y="2178633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BF1942-1193-4A5D-9999-720B7470ABBD}"/>
              </a:ext>
            </a:extLst>
          </p:cNvPr>
          <p:cNvSpPr txBox="1"/>
          <p:nvPr/>
        </p:nvSpPr>
        <p:spPr>
          <a:xfrm>
            <a:off x="549640" y="2517187"/>
            <a:ext cx="52825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Start med å lage en matrise med aksene kundeverdi vertikalt og kostnad/kompleksitet horisontalt. Vær sikker på at alle deltakerne har den samme definisjonen av tiltakene. Tiltakene kan defineres og kommuniseres på forhånd eller diskuteres i møtet.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Deltakerne skriver ned antatte gevinster for hvert tiltak på gule lapper.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Gjenta øvelsen, men denne gangen for å identifisere kostnader eller kompleksitet knyttet til hvert tiltak.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Nytte og kostander bør i størst mulig grad kvantifiseres. Likevel bør effekter som ikke kan kvantifiseres identifiseres og tas med i vurderingen. Eksempler på kvalitative gevinster er økt kundetilfredshet, økt grad av fleksibilitet, økt styrbarhet og kontroll, mer attraktiv arbeidsplass mv.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Marker hvert tiltak som et punkt i diagrammet basert på relativ estimering av nytteverdi og kostnad/kompleksitet.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Gruppen diskuterer seg frem til svaret. Det kan være en fordel om gruppen plasserer tiltakene langs én akse om gangen. Det gjør bildet mindre komplekst.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Etter at alle tiltakene er plassert, er det nødvendig med en ny gjennomgang for å vurdere den relative forskjellen mellom tiltakene og om tiltakene er plassert riktig. Oppsummer konklusjonene digitalt!</a:t>
            </a:r>
            <a:b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</a:b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1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Tips! 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Forsøk å unngå for mye diskusjon på hvert punkt.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7EBDD9-D028-409E-8825-23A1C69505BE}"/>
              </a:ext>
            </a:extLst>
          </p:cNvPr>
          <p:cNvCxnSpPr/>
          <p:nvPr/>
        </p:nvCxnSpPr>
        <p:spPr>
          <a:xfrm>
            <a:off x="628477" y="2517073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8ACD76-6084-40A5-848E-1696A52D07E1}"/>
              </a:ext>
            </a:extLst>
          </p:cNvPr>
          <p:cNvCxnSpPr/>
          <p:nvPr/>
        </p:nvCxnSpPr>
        <p:spPr>
          <a:xfrm>
            <a:off x="6096000" y="1259959"/>
            <a:ext cx="0" cy="477933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0B7D7D-EFE0-41F8-82DA-D0657646D919}"/>
              </a:ext>
            </a:extLst>
          </p:cNvPr>
          <p:cNvSpPr txBox="1"/>
          <p:nvPr/>
        </p:nvSpPr>
        <p:spPr>
          <a:xfrm>
            <a:off x="6359766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336C78-AF9A-4E15-AC78-C345A4CA3E3B}"/>
              </a:ext>
            </a:extLst>
          </p:cNvPr>
          <p:cNvSpPr txBox="1"/>
          <p:nvPr/>
        </p:nvSpPr>
        <p:spPr>
          <a:xfrm>
            <a:off x="6355473" y="1598513"/>
            <a:ext cx="4485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Et enkelt rammeverk som raskt belyser de tiltakene som har størst relativ nytte. Rammeverket lar seg enkelt kommunisere til beslutningstakere.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BD518A-09CC-4CC6-BFB4-335911A6C00B}"/>
              </a:ext>
            </a:extLst>
          </p:cNvPr>
          <p:cNvCxnSpPr/>
          <p:nvPr/>
        </p:nvCxnSpPr>
        <p:spPr>
          <a:xfrm>
            <a:off x="6434309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C8DE64-71A8-4F0A-BF6F-6216B9D48B3C}"/>
              </a:ext>
            </a:extLst>
          </p:cNvPr>
          <p:cNvSpPr txBox="1"/>
          <p:nvPr/>
        </p:nvSpPr>
        <p:spPr>
          <a:xfrm>
            <a:off x="6359766" y="234791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Ulemper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37BA0A-66E9-49FE-8E67-B0F19E5BC392}"/>
              </a:ext>
            </a:extLst>
          </p:cNvPr>
          <p:cNvSpPr txBox="1"/>
          <p:nvPr/>
        </p:nvSpPr>
        <p:spPr>
          <a:xfrm>
            <a:off x="6355473" y="2686464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Det kan være vanskelig å identifisere og kvantifisere nytte og kostnader.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CD915F-FF25-4480-BF26-DECFDA58D165}"/>
              </a:ext>
            </a:extLst>
          </p:cNvPr>
          <p:cNvCxnSpPr/>
          <p:nvPr/>
        </p:nvCxnSpPr>
        <p:spPr>
          <a:xfrm>
            <a:off x="6434309" y="268635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6A221BC-18C2-4E63-8B4E-9012C3CB5818}"/>
              </a:ext>
            </a:extLst>
          </p:cNvPr>
          <p:cNvSpPr txBox="1"/>
          <p:nvPr/>
        </p:nvSpPr>
        <p:spPr>
          <a:xfrm>
            <a:off x="6359766" y="3251195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Hvem bør delta?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D19851F-CF31-4761-A0D1-B6251F087845}"/>
              </a:ext>
            </a:extLst>
          </p:cNvPr>
          <p:cNvSpPr txBox="1"/>
          <p:nvPr/>
        </p:nvSpPr>
        <p:spPr>
          <a:xfrm>
            <a:off x="6355473" y="3589749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Deltagere som kjenner godt til kundeverdi, og deltagere som kjenner godt til virksomhetens kostnader og kompleksitet ved tiltak.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48680-3A36-466C-AE1C-9E603F804C33}"/>
              </a:ext>
            </a:extLst>
          </p:cNvPr>
          <p:cNvCxnSpPr/>
          <p:nvPr/>
        </p:nvCxnSpPr>
        <p:spPr>
          <a:xfrm>
            <a:off x="6434309" y="3589635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47769D2-2A50-4C4B-88E0-D1DD498068A9}"/>
              </a:ext>
            </a:extLst>
          </p:cNvPr>
          <p:cNvSpPr txBox="1"/>
          <p:nvPr/>
        </p:nvSpPr>
        <p:spPr>
          <a:xfrm>
            <a:off x="6359766" y="415448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trenger du?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80071-FD6B-4081-B1AB-A7351633BDB9}"/>
              </a:ext>
            </a:extLst>
          </p:cNvPr>
          <p:cNvSpPr txBox="1"/>
          <p:nvPr/>
        </p:nvSpPr>
        <p:spPr>
          <a:xfrm>
            <a:off x="6355473" y="4493034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Post-it lapper, Tavle/brunpapir, penner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5865BE0-B3A2-4797-BAE3-4F1CB6C6A7C3}"/>
              </a:ext>
            </a:extLst>
          </p:cNvPr>
          <p:cNvCxnSpPr/>
          <p:nvPr/>
        </p:nvCxnSpPr>
        <p:spPr>
          <a:xfrm>
            <a:off x="6434309" y="449292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A396007-4F1A-479A-9424-A960D383328B}"/>
              </a:ext>
            </a:extLst>
          </p:cNvPr>
          <p:cNvSpPr txBox="1"/>
          <p:nvPr/>
        </p:nvSpPr>
        <p:spPr>
          <a:xfrm>
            <a:off x="6359766" y="487309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Tidsbruk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E03172-E4E4-495A-81E7-63ED644D03A7}"/>
              </a:ext>
            </a:extLst>
          </p:cNvPr>
          <p:cNvSpPr txBox="1"/>
          <p:nvPr/>
        </p:nvSpPr>
        <p:spPr>
          <a:xfrm>
            <a:off x="6355473" y="5211653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2-4 timer i et arbeidsmøte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1BE3E1-E860-41D9-8C98-759AAF1F8838}"/>
              </a:ext>
            </a:extLst>
          </p:cNvPr>
          <p:cNvCxnSpPr/>
          <p:nvPr/>
        </p:nvCxnSpPr>
        <p:spPr>
          <a:xfrm>
            <a:off x="6434309" y="521153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28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Metodekort Prioriteringsmatrise 2/2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0EF6D42-D3E0-4EB2-B286-88F1D48941DF}"/>
              </a:ext>
            </a:extLst>
          </p:cNvPr>
          <p:cNvGrpSpPr/>
          <p:nvPr/>
        </p:nvGrpSpPr>
        <p:grpSpPr>
          <a:xfrm>
            <a:off x="1700158" y="1335618"/>
            <a:ext cx="9408270" cy="4475004"/>
            <a:chOff x="1700158" y="1335618"/>
            <a:chExt cx="9408270" cy="447500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71813D-CD0A-444D-A0B8-73125191D856}"/>
                </a:ext>
              </a:extLst>
            </p:cNvPr>
            <p:cNvSpPr/>
            <p:nvPr/>
          </p:nvSpPr>
          <p:spPr>
            <a:xfrm>
              <a:off x="1700158" y="1335618"/>
              <a:ext cx="9408270" cy="4475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0D5E35B-DF9C-41A9-A592-3CF4B79D3008}"/>
                </a:ext>
              </a:extLst>
            </p:cNvPr>
            <p:cNvSpPr/>
            <p:nvPr/>
          </p:nvSpPr>
          <p:spPr>
            <a:xfrm>
              <a:off x="1700158" y="1335618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 err="1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Quick</a:t>
              </a: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 </a:t>
              </a:r>
              <a:r>
                <a:rPr kumimoji="0" lang="nb-NO" sz="1800" b="1" i="0" u="none" strike="noStrike" kern="1200" cap="small" spc="0" normalizeH="0" baseline="0" noProof="0" err="1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Wins</a:t>
              </a:r>
              <a:b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(sett i gang!)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2742598-535F-4DF6-8F84-E916FB471AF6}"/>
                </a:ext>
              </a:extLst>
            </p:cNvPr>
            <p:cNvSpPr/>
            <p:nvPr/>
          </p:nvSpPr>
          <p:spPr>
            <a:xfrm>
              <a:off x="6404293" y="1335618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Større prosjekter</a:t>
              </a:r>
              <a:b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(utred og planlegg)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66E41CF-B787-43CA-ACB2-98FE26BC9C96}"/>
                </a:ext>
              </a:extLst>
            </p:cNvPr>
            <p:cNvSpPr/>
            <p:nvPr/>
          </p:nvSpPr>
          <p:spPr>
            <a:xfrm>
              <a:off x="1700158" y="3573120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 err="1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Quick</a:t>
              </a: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 </a:t>
              </a:r>
              <a:r>
                <a:rPr kumimoji="0" lang="nb-NO" sz="1800" b="1" i="0" u="none" strike="noStrike" kern="1200" cap="small" spc="0" normalizeH="0" baseline="0" noProof="0" err="1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Wins</a:t>
              </a:r>
              <a:b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(vurder i det videre løp)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A50C7F2-B3BB-4C48-9ADB-718D51A2B2EA}"/>
                </a:ext>
              </a:extLst>
            </p:cNvPr>
            <p:cNvSpPr/>
            <p:nvPr/>
          </p:nvSpPr>
          <p:spPr>
            <a:xfrm>
              <a:off x="6404293" y="3573120"/>
              <a:ext cx="4704135" cy="2237502"/>
            </a:xfrm>
            <a:prstGeom prst="rect">
              <a:avLst/>
            </a:prstGeom>
            <a:solidFill>
              <a:srgbClr val="D9E9EC">
                <a:alpha val="69804"/>
              </a:srgbClr>
            </a:solidFill>
            <a:ln w="2857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b-NO" sz="1800" b="1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Revurder</a:t>
              </a:r>
              <a:b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</a:br>
              <a:r>
                <a:rPr kumimoji="0" lang="nb-NO" sz="1800" b="0" i="0" u="none" strike="noStrike" kern="1200" cap="small" spc="0" normalizeH="0" baseline="0" noProof="0">
                  <a:ln>
                    <a:noFill/>
                  </a:ln>
                  <a:solidFill>
                    <a:srgbClr val="4B8B95"/>
                  </a:solidFill>
                  <a:effectLst/>
                  <a:uLnTx/>
                  <a:uFillTx/>
                  <a:latin typeface="Museo Sans 300"/>
                  <a:ea typeface="+mn-ea"/>
                  <a:cs typeface="+mn-cs"/>
                </a:rPr>
                <a:t>(evaluer etter at andre tjenester er realisert)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CC929181-0F61-4F6C-97BF-E0FE715020C9}"/>
              </a:ext>
            </a:extLst>
          </p:cNvPr>
          <p:cNvSpPr txBox="1"/>
          <p:nvPr/>
        </p:nvSpPr>
        <p:spPr>
          <a:xfrm>
            <a:off x="4484693" y="5883865"/>
            <a:ext cx="3839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Kompleksitet/Omfang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39D887C-FF1B-4517-AFA6-19D267FF7403}"/>
              </a:ext>
            </a:extLst>
          </p:cNvPr>
          <p:cNvSpPr txBox="1"/>
          <p:nvPr/>
        </p:nvSpPr>
        <p:spPr>
          <a:xfrm rot="16200000">
            <a:off x="-486850" y="3388453"/>
            <a:ext cx="3839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Kundeverdi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7C90CA-2CE9-4D4E-A1C8-AB44C55FA0BE}"/>
              </a:ext>
            </a:extLst>
          </p:cNvPr>
          <p:cNvSpPr txBox="1"/>
          <p:nvPr/>
        </p:nvSpPr>
        <p:spPr>
          <a:xfrm>
            <a:off x="1657656" y="5816022"/>
            <a:ext cx="850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Lav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9BB055B-913A-4F55-89FF-49EAB5E54787}"/>
              </a:ext>
            </a:extLst>
          </p:cNvPr>
          <p:cNvSpPr txBox="1"/>
          <p:nvPr/>
        </p:nvSpPr>
        <p:spPr>
          <a:xfrm>
            <a:off x="1190870" y="5477642"/>
            <a:ext cx="850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Lav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2105D6C-6B25-4EFF-AD68-CC514A252080}"/>
              </a:ext>
            </a:extLst>
          </p:cNvPr>
          <p:cNvSpPr txBox="1"/>
          <p:nvPr/>
        </p:nvSpPr>
        <p:spPr>
          <a:xfrm>
            <a:off x="10706579" y="5816022"/>
            <a:ext cx="850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Høy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A217F17-45AE-4F73-8509-7A19A1588315}"/>
              </a:ext>
            </a:extLst>
          </p:cNvPr>
          <p:cNvSpPr txBox="1"/>
          <p:nvPr/>
        </p:nvSpPr>
        <p:spPr>
          <a:xfrm>
            <a:off x="1190870" y="1332831"/>
            <a:ext cx="850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0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Høy</a:t>
            </a:r>
          </a:p>
        </p:txBody>
      </p:sp>
    </p:spTree>
    <p:extLst>
      <p:ext uri="{BB962C8B-B14F-4D97-AF65-F5344CB8AC3E}">
        <p14:creationId xmlns:p14="http://schemas.microsoft.com/office/powerpoint/2010/main" val="796911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D6BCD1-C6D0-4E3E-AC80-7FB0D42778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616388-1196-40C3-ABE6-E846C2DEE8AE}">
  <ds:schemaRefs>
    <ds:schemaRef ds:uri="http://purl.org/dc/dcmitype/"/>
    <ds:schemaRef ds:uri="http://schemas.microsoft.com/office/infopath/2007/PartnerControls"/>
    <ds:schemaRef ds:uri="1a1c9c00-0088-4bb9-8b3a-42a393d9cbc2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73aae5ac-f7a0-402c-a9f6-3cb993cdf03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A7F7E94-1BD3-46AB-8C9E-9AE27A6183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Widescreen</PresentationFormat>
  <Paragraphs>55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Museo Sans 300</vt:lpstr>
      <vt:lpstr>Museo Sans 500</vt:lpstr>
      <vt:lpstr>Office Theme</vt:lpstr>
      <vt:lpstr>Mal for beskrivelse av tiltak</vt:lpstr>
      <vt:lpstr>Metodekort Prioriteringsmatrise 1/2</vt:lpstr>
      <vt:lpstr>Metodekort Prioriteringsmatrise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 for beskrivelse av tiltak</dc:title>
  <dc:creator>Silje Morlandstø</dc:creator>
  <cp:lastModifiedBy>Silje Morlandstø</cp:lastModifiedBy>
  <cp:revision>1</cp:revision>
  <dcterms:created xsi:type="dcterms:W3CDTF">2020-06-15T08:59:17Z</dcterms:created>
  <dcterms:modified xsi:type="dcterms:W3CDTF">2020-06-15T11:09:00Z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