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1" r:id="rId5"/>
    <p:sldId id="2037" r:id="rId6"/>
    <p:sldId id="2039" r:id="rId7"/>
    <p:sldId id="2053" r:id="rId8"/>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BAFF92-C2B7-40EF-A16E-E2539E08AF85}" v="1" dt="2020-06-15T11:06:54.2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lje Morlandstø" userId="fd449c73-7943-49ef-89e0-1de95e9ffa81" providerId="ADAL" clId="{56BAFF92-C2B7-40EF-A16E-E2539E08AF85}"/>
    <pc:docChg chg="modSld">
      <pc:chgData name="Silje Morlandstø" userId="fd449c73-7943-49ef-89e0-1de95e9ffa81" providerId="ADAL" clId="{56BAFF92-C2B7-40EF-A16E-E2539E08AF85}" dt="2020-06-15T11:06:54.211" v="0"/>
      <pc:docMkLst>
        <pc:docMk/>
      </pc:docMkLst>
      <pc:sldChg chg="modTransition">
        <pc:chgData name="Silje Morlandstø" userId="fd449c73-7943-49ef-89e0-1de95e9ffa81" providerId="ADAL" clId="{56BAFF92-C2B7-40EF-A16E-E2539E08AF85}" dt="2020-06-15T11:06:54.211" v="0"/>
        <pc:sldMkLst>
          <pc:docMk/>
          <pc:sldMk cId="1646692270" sldId="2037"/>
        </pc:sldMkLst>
      </pc:sldChg>
      <pc:sldChg chg="modTransition">
        <pc:chgData name="Silje Morlandstø" userId="fd449c73-7943-49ef-89e0-1de95e9ffa81" providerId="ADAL" clId="{56BAFF92-C2B7-40EF-A16E-E2539E08AF85}" dt="2020-06-15T11:06:54.211" v="0"/>
        <pc:sldMkLst>
          <pc:docMk/>
          <pc:sldMk cId="2639355119" sldId="2039"/>
        </pc:sldMkLst>
      </pc:sldChg>
      <pc:sldChg chg="modTransition">
        <pc:chgData name="Silje Morlandstø" userId="fd449c73-7943-49ef-89e0-1de95e9ffa81" providerId="ADAL" clId="{56BAFF92-C2B7-40EF-A16E-E2539E08AF85}" dt="2020-06-15T11:06:54.211" v="0"/>
        <pc:sldMkLst>
          <pc:docMk/>
          <pc:sldMk cId="3441415560" sldId="2053"/>
        </pc:sldMkLst>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C5FE9-FC5B-4BAD-87E6-D2074E830190}"/>
              </a:ext>
            </a:extLst>
          </p:cNvPr>
          <p:cNvSpPr>
            <a:spLocks noGrp="1"/>
          </p:cNvSpPr>
          <p:nvPr>
            <p:ph type="ctrTitle"/>
          </p:nvPr>
        </p:nvSpPr>
        <p:spPr>
          <a:xfrm>
            <a:off x="633679" y="1660344"/>
            <a:ext cx="4842599" cy="1112036"/>
          </a:xfrm>
        </p:spPr>
        <p:txBody>
          <a:bodyPr wrap="square" anchor="t">
            <a:spAutoFit/>
          </a:bodyPr>
          <a:lstStyle>
            <a:lvl1pPr algn="l">
              <a:lnSpc>
                <a:spcPts val="4500"/>
              </a:lnSpc>
              <a:defRPr sz="3500">
                <a:solidFill>
                  <a:schemeClr val="lt2"/>
                </a:solidFill>
              </a:defRPr>
            </a:lvl1pPr>
          </a:lstStyle>
          <a:p>
            <a:r>
              <a:rPr lang="en-US"/>
              <a:t>Click to edit Master title style</a:t>
            </a:r>
            <a:endParaRPr lang="nb-NO"/>
          </a:p>
        </p:txBody>
      </p:sp>
      <p:sp>
        <p:nvSpPr>
          <p:cNvPr id="3" name="Subtitle 2">
            <a:extLst>
              <a:ext uri="{FF2B5EF4-FFF2-40B4-BE49-F238E27FC236}">
                <a16:creationId xmlns:a16="http://schemas.microsoft.com/office/drawing/2014/main" id="{95DF3346-D612-4140-8DF7-371A61FAB513}"/>
              </a:ext>
            </a:extLst>
          </p:cNvPr>
          <p:cNvSpPr>
            <a:spLocks noGrp="1"/>
          </p:cNvSpPr>
          <p:nvPr>
            <p:ph type="subTitle" idx="1"/>
          </p:nvPr>
        </p:nvSpPr>
        <p:spPr>
          <a:xfrm>
            <a:off x="633679" y="3184195"/>
            <a:ext cx="4842599" cy="284245"/>
          </a:xfrm>
        </p:spPr>
        <p:txBody>
          <a:bodyPr>
            <a:spAutoFit/>
          </a:bodyPr>
          <a:lstStyle>
            <a:lvl1pPr marL="0" indent="0" algn="l">
              <a:lnSpc>
                <a:spcPts val="2500"/>
              </a:lnSpc>
              <a:spcBef>
                <a:spcPts val="0"/>
              </a:spcBef>
              <a:buNone/>
              <a:defRPr sz="15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5" name="Footer Placeholder 4">
            <a:extLst>
              <a:ext uri="{FF2B5EF4-FFF2-40B4-BE49-F238E27FC236}">
                <a16:creationId xmlns:a16="http://schemas.microsoft.com/office/drawing/2014/main" id="{40A38EF2-F6D1-4271-92A5-21D958CE94AA}"/>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8037EFE9-98B8-4524-BC7F-854E635A133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A3082EB4-F425-45F0-BFC2-B222987BE98C}"/>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57587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3">
    <p:bg>
      <p:bgPr>
        <a:solidFill>
          <a:schemeClr val="accent3"/>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B5AE17CC-F8D2-4C6D-897C-D8D2915E2F6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242" y="6187529"/>
            <a:ext cx="1748912" cy="294126"/>
          </a:xfrm>
          <a:prstGeom prst="rect">
            <a:avLst/>
          </a:prstGeom>
        </p:spPr>
      </p:pic>
    </p:spTree>
    <p:extLst>
      <p:ext uri="{BB962C8B-B14F-4D97-AF65-F5344CB8AC3E}">
        <p14:creationId xmlns:p14="http://schemas.microsoft.com/office/powerpoint/2010/main" val="1731101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4">
    <p:bg>
      <p:bgPr>
        <a:solidFill>
          <a:schemeClr val="accent2"/>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99B07150-43DA-471E-B99E-20A3C94923F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66B37AA3-112E-4620-8275-BD6B05901FE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1723627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5">
    <p:bg>
      <p:bgPr>
        <a:solidFill>
          <a:schemeClr val="accent4"/>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D4554D56-AAB8-4BA9-B22C-3226A0521D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5EA65415-424F-4F2A-82AA-F430AC1A3CE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20967645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ack page">
    <p:bg>
      <p:bgPr>
        <a:blipFill>
          <a:blip r:embed="rId2"/>
          <a:stretch>
            <a:fillRect/>
          </a:stretch>
        </a:blip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3" name="Bilde 2">
            <a:extLst>
              <a:ext uri="{FF2B5EF4-FFF2-40B4-BE49-F238E27FC236}">
                <a16:creationId xmlns:a16="http://schemas.microsoft.com/office/drawing/2014/main" id="{EB997BBA-B8C4-4718-901B-C497531660E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5" name="Bilde 4">
            <a:extLst>
              <a:ext uri="{FF2B5EF4-FFF2-40B4-BE49-F238E27FC236}">
                <a16:creationId xmlns:a16="http://schemas.microsoft.com/office/drawing/2014/main" id="{F8EA1071-BF66-4D31-B83A-7A037A2822CD}"/>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1443829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3670-9B39-4857-B696-9FE2444F6148}"/>
              </a:ext>
            </a:extLst>
          </p:cNvPr>
          <p:cNvSpPr>
            <a:spLocks noGrp="1"/>
          </p:cNvSpPr>
          <p:nvPr>
            <p:ph type="title"/>
          </p:nvPr>
        </p:nvSpPr>
        <p:spPr/>
        <p:txBody>
          <a:bodyPr/>
          <a:lstStyle/>
          <a:p>
            <a:r>
              <a:rPr lang="en-US"/>
              <a:t>Click to edit Master title style</a:t>
            </a:r>
            <a:endParaRPr lang="nb-NO"/>
          </a:p>
        </p:txBody>
      </p:sp>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304569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1A5E386-EF8C-4C66-BEFE-8DA616565007}"/>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829354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 picture">
    <p:bg>
      <p:bgPr>
        <a:solidFill>
          <a:schemeClr val="accent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13A85BD-9544-48CE-81DC-35E342868F18}"/>
              </a:ext>
            </a:extLst>
          </p:cNvPr>
          <p:cNvSpPr>
            <a:spLocks noGrp="1"/>
          </p:cNvSpPr>
          <p:nvPr>
            <p:ph type="pic" sz="quarter" idx="12"/>
          </p:nvPr>
        </p:nvSpPr>
        <p:spPr>
          <a:xfrm>
            <a:off x="6095563" y="0"/>
            <a:ext cx="6096438" cy="6858000"/>
          </a:xfrm>
          <a:solidFill>
            <a:schemeClr val="bg1">
              <a:lumMod val="75000"/>
            </a:schemeClr>
          </a:solidFill>
        </p:spPr>
        <p:txBody>
          <a:bodyPr/>
          <a:lstStyle/>
          <a:p>
            <a:r>
              <a:rPr lang="en-US"/>
              <a:t>Click icon to add picture</a:t>
            </a:r>
            <a:endParaRPr lang="nb-NO"/>
          </a:p>
        </p:txBody>
      </p:sp>
      <p:sp>
        <p:nvSpPr>
          <p:cNvPr id="2" name="Title 1">
            <a:extLst>
              <a:ext uri="{FF2B5EF4-FFF2-40B4-BE49-F238E27FC236}">
                <a16:creationId xmlns:a16="http://schemas.microsoft.com/office/drawing/2014/main" id="{49DC5FE9-FC5B-4BAD-87E6-D2074E830190}"/>
              </a:ext>
            </a:extLst>
          </p:cNvPr>
          <p:cNvSpPr>
            <a:spLocks noGrp="1"/>
          </p:cNvSpPr>
          <p:nvPr>
            <p:ph type="ctrTitle"/>
          </p:nvPr>
        </p:nvSpPr>
        <p:spPr>
          <a:xfrm>
            <a:off x="633679" y="1660344"/>
            <a:ext cx="4842599" cy="1112036"/>
          </a:xfrm>
        </p:spPr>
        <p:txBody>
          <a:bodyPr wrap="square" anchor="t">
            <a:spAutoFit/>
          </a:bodyPr>
          <a:lstStyle>
            <a:lvl1pPr algn="l">
              <a:lnSpc>
                <a:spcPts val="4500"/>
              </a:lnSpc>
              <a:defRPr sz="3500">
                <a:solidFill>
                  <a:schemeClr val="lt2"/>
                </a:solidFill>
              </a:defRPr>
            </a:lvl1pPr>
          </a:lstStyle>
          <a:p>
            <a:r>
              <a:rPr lang="en-US"/>
              <a:t>Click to edit Master title style</a:t>
            </a:r>
            <a:endParaRPr lang="nb-NO"/>
          </a:p>
        </p:txBody>
      </p:sp>
      <p:sp>
        <p:nvSpPr>
          <p:cNvPr id="3" name="Subtitle 2">
            <a:extLst>
              <a:ext uri="{FF2B5EF4-FFF2-40B4-BE49-F238E27FC236}">
                <a16:creationId xmlns:a16="http://schemas.microsoft.com/office/drawing/2014/main" id="{95DF3346-D612-4140-8DF7-371A61FAB513}"/>
              </a:ext>
            </a:extLst>
          </p:cNvPr>
          <p:cNvSpPr>
            <a:spLocks noGrp="1"/>
          </p:cNvSpPr>
          <p:nvPr>
            <p:ph type="subTitle" idx="1"/>
          </p:nvPr>
        </p:nvSpPr>
        <p:spPr>
          <a:xfrm>
            <a:off x="633679" y="3184195"/>
            <a:ext cx="4842599" cy="284245"/>
          </a:xfrm>
        </p:spPr>
        <p:txBody>
          <a:bodyPr>
            <a:spAutoFit/>
          </a:bodyPr>
          <a:lstStyle>
            <a:lvl1pPr marL="0" indent="0" algn="l">
              <a:lnSpc>
                <a:spcPts val="2500"/>
              </a:lnSpc>
              <a:spcBef>
                <a:spcPts val="0"/>
              </a:spcBef>
              <a:buNone/>
              <a:defRPr sz="15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5" name="Footer Placeholder 4">
            <a:extLst>
              <a:ext uri="{FF2B5EF4-FFF2-40B4-BE49-F238E27FC236}">
                <a16:creationId xmlns:a16="http://schemas.microsoft.com/office/drawing/2014/main" id="{40A38EF2-F6D1-4271-92A5-21D958CE94AA}"/>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7" name="Bilde 6">
            <a:extLst>
              <a:ext uri="{FF2B5EF4-FFF2-40B4-BE49-F238E27FC236}">
                <a16:creationId xmlns:a16="http://schemas.microsoft.com/office/drawing/2014/main" id="{584631B2-5357-46F2-96A2-CF39B8E16E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8" name="Bilde 7">
            <a:extLst>
              <a:ext uri="{FF2B5EF4-FFF2-40B4-BE49-F238E27FC236}">
                <a16:creationId xmlns:a16="http://schemas.microsoft.com/office/drawing/2014/main" id="{C8BBCDA5-6464-4F50-B9A5-82E677E6B44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4086589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3380826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small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p>
            <a:r>
              <a:rPr lang="nb-NO">
                <a:solidFill>
                  <a:srgbClr val="333030"/>
                </a:solidFill>
              </a:rPr>
              <a:t>digitalnorway.com</a:t>
            </a:r>
          </a:p>
        </p:txBody>
      </p:sp>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225180" y="1753419"/>
            <a:ext cx="5332232" cy="4083767"/>
          </a:xfrm>
          <a:solidFill>
            <a:schemeClr val="bg1">
              <a:lumMod val="65000"/>
            </a:schemeClr>
          </a:solidFill>
        </p:spPr>
        <p:txBody>
          <a:bodyPr/>
          <a:lstStyle/>
          <a:p>
            <a:r>
              <a:rPr lang="en-US"/>
              <a:t>Click icon to add picture</a:t>
            </a:r>
            <a:endParaRPr lang="nb-NO"/>
          </a:p>
        </p:txBody>
      </p:sp>
    </p:spTree>
    <p:extLst>
      <p:ext uri="{BB962C8B-B14F-4D97-AF65-F5344CB8AC3E}">
        <p14:creationId xmlns:p14="http://schemas.microsoft.com/office/powerpoint/2010/main" val="249123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69E02-0803-4377-9086-18455A7298C1}"/>
              </a:ext>
            </a:extLst>
          </p:cNvPr>
          <p:cNvSpPr>
            <a:spLocks noGrp="1"/>
          </p:cNvSpPr>
          <p:nvPr>
            <p:ph type="title"/>
          </p:nvPr>
        </p:nvSpPr>
        <p:spPr/>
        <p:txBody>
          <a:bodyPr/>
          <a:lstStyle/>
          <a:p>
            <a:r>
              <a:rPr lang="en-US"/>
              <a:t>Click to edit Master title style</a:t>
            </a:r>
            <a:endParaRPr lang="nb-NO"/>
          </a:p>
        </p:txBody>
      </p:sp>
      <p:sp>
        <p:nvSpPr>
          <p:cNvPr id="6" name="Footer Placeholder 5">
            <a:extLst>
              <a:ext uri="{FF2B5EF4-FFF2-40B4-BE49-F238E27FC236}">
                <a16:creationId xmlns:a16="http://schemas.microsoft.com/office/drawing/2014/main" id="{6914EB5D-8491-4377-8135-620C2CCD15A2}"/>
              </a:ext>
            </a:extLst>
          </p:cNvPr>
          <p:cNvSpPr>
            <a:spLocks noGrp="1"/>
          </p:cNvSpPr>
          <p:nvPr>
            <p:ph type="ftr" sz="quarter" idx="11"/>
          </p:nvPr>
        </p:nvSpPr>
        <p:spPr/>
        <p:txBody>
          <a:bodyPr/>
          <a:lstStyle/>
          <a:p>
            <a:r>
              <a:rPr lang="nb-NO">
                <a:solidFill>
                  <a:srgbClr val="333030"/>
                </a:solidFill>
              </a:rPr>
              <a:t>digitalnorway.com</a:t>
            </a:r>
          </a:p>
        </p:txBody>
      </p:sp>
      <p:sp>
        <p:nvSpPr>
          <p:cNvPr id="8" name="Content Placeholder 2">
            <a:extLst>
              <a:ext uri="{FF2B5EF4-FFF2-40B4-BE49-F238E27FC236}">
                <a16:creationId xmlns:a16="http://schemas.microsoft.com/office/drawing/2014/main" id="{91438564-155B-4614-BA81-2525C5F547B1}"/>
              </a:ext>
            </a:extLst>
          </p:cNvPr>
          <p:cNvSpPr>
            <a:spLocks noGrp="1"/>
          </p:cNvSpPr>
          <p:nvPr>
            <p:ph idx="1"/>
          </p:nvPr>
        </p:nvSpPr>
        <p:spPr>
          <a:xfrm>
            <a:off x="633679" y="1707641"/>
            <a:ext cx="5335868"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1" name="Content Placeholder 2">
            <a:extLst>
              <a:ext uri="{FF2B5EF4-FFF2-40B4-BE49-F238E27FC236}">
                <a16:creationId xmlns:a16="http://schemas.microsoft.com/office/drawing/2014/main" id="{F515C07C-D725-4965-B942-BDC7079AD791}"/>
              </a:ext>
            </a:extLst>
          </p:cNvPr>
          <p:cNvSpPr>
            <a:spLocks noGrp="1"/>
          </p:cNvSpPr>
          <p:nvPr>
            <p:ph idx="12"/>
          </p:nvPr>
        </p:nvSpPr>
        <p:spPr>
          <a:xfrm>
            <a:off x="6222455" y="1707641"/>
            <a:ext cx="5335868"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Tree>
    <p:extLst>
      <p:ext uri="{BB962C8B-B14F-4D97-AF65-F5344CB8AC3E}">
        <p14:creationId xmlns:p14="http://schemas.microsoft.com/office/powerpoint/2010/main" val="2381822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3670-9B39-4857-B696-9FE2444F6148}"/>
              </a:ext>
            </a:extLst>
          </p:cNvPr>
          <p:cNvSpPr>
            <a:spLocks noGrp="1"/>
          </p:cNvSpPr>
          <p:nvPr>
            <p:ph type="title"/>
          </p:nvPr>
        </p:nvSpPr>
        <p:spPr>
          <a:xfrm>
            <a:off x="634133" y="1011115"/>
            <a:ext cx="10923733" cy="4835770"/>
          </a:xfrm>
        </p:spPr>
        <p:txBody>
          <a:bodyPr>
            <a:noAutofit/>
          </a:bodyPr>
          <a:lstStyle>
            <a:lvl1pPr algn="ctr">
              <a:lnSpc>
                <a:spcPts val="4000"/>
              </a:lnSpc>
              <a:defRPr sz="3000">
                <a:latin typeface="+mn-lt"/>
              </a:defRPr>
            </a:lvl1pPr>
          </a:lstStyle>
          <a:p>
            <a:r>
              <a:rPr lang="en-US"/>
              <a:t>Click to edit Master title style</a:t>
            </a:r>
            <a:endParaRPr lang="nb-NO"/>
          </a:p>
        </p:txBody>
      </p:sp>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2871141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ull pictur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A38323B5-8D75-4C14-AF8B-25884D2432B0}"/>
              </a:ext>
            </a:extLst>
          </p:cNvPr>
          <p:cNvSpPr>
            <a:spLocks noGrp="1"/>
          </p:cNvSpPr>
          <p:nvPr>
            <p:ph type="pic" sz="quarter" idx="12"/>
          </p:nvPr>
        </p:nvSpPr>
        <p:spPr>
          <a:xfrm>
            <a:off x="0" y="0"/>
            <a:ext cx="12192000" cy="6858000"/>
          </a:xfrm>
          <a:solidFill>
            <a:schemeClr val="bg1">
              <a:lumMod val="65000"/>
            </a:schemeClr>
          </a:solidFill>
        </p:spPr>
        <p:txBody>
          <a:bodyPr/>
          <a:lstStyle/>
          <a:p>
            <a:r>
              <a:rPr lang="en-US"/>
              <a:t>Click icon to add picture</a:t>
            </a:r>
            <a:endParaRPr lang="nb-NO"/>
          </a:p>
        </p:txBody>
      </p:sp>
      <p:sp>
        <p:nvSpPr>
          <p:cNvPr id="3" name="Footer Placeholder 2">
            <a:extLst>
              <a:ext uri="{FF2B5EF4-FFF2-40B4-BE49-F238E27FC236}">
                <a16:creationId xmlns:a16="http://schemas.microsoft.com/office/drawing/2014/main" id="{01A5E386-EF8C-4C66-BEFE-8DA616565007}"/>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sp>
        <p:nvSpPr>
          <p:cNvPr id="2" name="Plassholder for tekst 1">
            <a:extLst>
              <a:ext uri="{FF2B5EF4-FFF2-40B4-BE49-F238E27FC236}">
                <a16:creationId xmlns:a16="http://schemas.microsoft.com/office/drawing/2014/main" id="{AE767300-E878-41BA-861A-0CFC07B688FF}"/>
              </a:ext>
            </a:extLst>
          </p:cNvPr>
          <p:cNvSpPr>
            <a:spLocks noGrp="1"/>
          </p:cNvSpPr>
          <p:nvPr>
            <p:ph type="body" sz="quarter" idx="13" hasCustomPrompt="1"/>
          </p:nvPr>
        </p:nvSpPr>
        <p:spPr>
          <a:xfrm>
            <a:off x="634242" y="6187529"/>
            <a:ext cx="1748912" cy="294126"/>
          </a:xfrm>
          <a:prstGeom prst="rect">
            <a:avLst/>
          </a:prstGeom>
          <a:blipFill>
            <a:blip r:embed="rId2"/>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2907433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icture #1">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225180" y="0"/>
            <a:ext cx="5966820" cy="6857999"/>
          </a:xfrm>
          <a:solidFill>
            <a:schemeClr val="bg1">
              <a:lumMod val="65000"/>
            </a:schemeClr>
          </a:solidFill>
        </p:spPr>
        <p:txBody>
          <a:body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lvl1pPr>
            <a:lvl2pPr marL="457200" indent="0">
              <a:spcBef>
                <a:spcPts val="2000"/>
              </a:spcBef>
              <a:buNone/>
              <a:defRPr/>
            </a:lvl2pPr>
            <a:lvl3pPr marL="914400" indent="0">
              <a:spcBef>
                <a:spcPts val="2000"/>
              </a:spcBef>
              <a:buNone/>
              <a:defRPr/>
            </a:lvl3pPr>
            <a:lvl4pPr marL="1371600" indent="0">
              <a:spcBef>
                <a:spcPts val="2000"/>
              </a:spcBef>
              <a:buNone/>
              <a:defRPr/>
            </a:lvl4pPr>
            <a:lvl5pPr marL="1828800" indent="0">
              <a:spcBef>
                <a:spcPts val="2000"/>
              </a:spcBef>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spTree>
    <p:extLst>
      <p:ext uri="{BB962C8B-B14F-4D97-AF65-F5344CB8AC3E}">
        <p14:creationId xmlns:p14="http://schemas.microsoft.com/office/powerpoint/2010/main" val="1388523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2">
    <p:bg>
      <p:bgPr>
        <a:solidFill>
          <a:schemeClr val="accent1"/>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44E3A44F-9F48-4EDA-B9E9-AD333CBAAD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242" y="6187529"/>
            <a:ext cx="1748912" cy="294126"/>
          </a:xfrm>
          <a:prstGeom prst="rect">
            <a:avLst/>
          </a:prstGeom>
        </p:spPr>
      </p:pic>
    </p:spTree>
    <p:extLst>
      <p:ext uri="{BB962C8B-B14F-4D97-AF65-F5344CB8AC3E}">
        <p14:creationId xmlns:p14="http://schemas.microsoft.com/office/powerpoint/2010/main" val="3841143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801507-A941-4E9E-B2F7-DF693D58F8EE}"/>
              </a:ext>
            </a:extLst>
          </p:cNvPr>
          <p:cNvSpPr>
            <a:spLocks noGrp="1"/>
          </p:cNvSpPr>
          <p:nvPr>
            <p:ph type="title"/>
          </p:nvPr>
        </p:nvSpPr>
        <p:spPr>
          <a:xfrm>
            <a:off x="633678" y="570075"/>
            <a:ext cx="10923733" cy="384721"/>
          </a:xfrm>
          <a:prstGeom prst="rect">
            <a:avLst/>
          </a:prstGeom>
        </p:spPr>
        <p:txBody>
          <a:bodyPr vert="horz" lIns="0" tIns="0" rIns="0" bIns="0" rtlCol="0" anchor="ctr">
            <a:noAutofit/>
          </a:bodyPr>
          <a:lstStyle/>
          <a:p>
            <a:r>
              <a:rPr lang="en-US"/>
              <a:t>Click to edit Master title style</a:t>
            </a:r>
            <a:endParaRPr lang="nb-NO"/>
          </a:p>
        </p:txBody>
      </p:sp>
      <p:sp>
        <p:nvSpPr>
          <p:cNvPr id="3" name="Text Placeholder 2">
            <a:extLst>
              <a:ext uri="{FF2B5EF4-FFF2-40B4-BE49-F238E27FC236}">
                <a16:creationId xmlns:a16="http://schemas.microsoft.com/office/drawing/2014/main" id="{CD512669-ACA4-4330-A8E8-C2C692F2603C}"/>
              </a:ext>
            </a:extLst>
          </p:cNvPr>
          <p:cNvSpPr>
            <a:spLocks noGrp="1"/>
          </p:cNvSpPr>
          <p:nvPr>
            <p:ph type="body" idx="1"/>
          </p:nvPr>
        </p:nvSpPr>
        <p:spPr>
          <a:xfrm>
            <a:off x="633678" y="1707641"/>
            <a:ext cx="10923749" cy="412954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C12A21DC-BB60-4057-B9C2-429CAFF8E519}"/>
              </a:ext>
            </a:extLst>
          </p:cNvPr>
          <p:cNvSpPr>
            <a:spLocks noGrp="1"/>
          </p:cNvSpPr>
          <p:nvPr>
            <p:ph type="ftr" sz="quarter" idx="3"/>
          </p:nvPr>
        </p:nvSpPr>
        <p:spPr>
          <a:xfrm>
            <a:off x="7442611" y="6300145"/>
            <a:ext cx="4114800" cy="153888"/>
          </a:xfrm>
          <a:prstGeom prst="rect">
            <a:avLst/>
          </a:prstGeom>
        </p:spPr>
        <p:txBody>
          <a:bodyPr vert="horz" lIns="0" tIns="0" rIns="0" bIns="0" rtlCol="0" anchor="ctr">
            <a:spAutoFit/>
          </a:bodyPr>
          <a:lstStyle>
            <a:lvl1pPr algn="r">
              <a:defRPr sz="1000">
                <a:solidFill>
                  <a:schemeClr val="dk2"/>
                </a:solidFill>
              </a:defRPr>
            </a:lvl1pPr>
          </a:lstStyle>
          <a:p>
            <a:r>
              <a:rPr lang="nb-NO">
                <a:solidFill>
                  <a:srgbClr val="333030"/>
                </a:solidFill>
              </a:rPr>
              <a:t>digitalnorway.com</a:t>
            </a:r>
          </a:p>
        </p:txBody>
      </p:sp>
      <p:pic>
        <p:nvPicPr>
          <p:cNvPr id="17" name="Bilde 16">
            <a:extLst>
              <a:ext uri="{FF2B5EF4-FFF2-40B4-BE49-F238E27FC236}">
                <a16:creationId xmlns:a16="http://schemas.microsoft.com/office/drawing/2014/main" id="{6713FE44-0B57-4DF8-9351-77D8930F0F29}"/>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633898" y="6187529"/>
            <a:ext cx="1749600" cy="294126"/>
          </a:xfrm>
          <a:prstGeom prst="rect">
            <a:avLst/>
          </a:prstGeom>
        </p:spPr>
      </p:pic>
    </p:spTree>
    <p:extLst>
      <p:ext uri="{BB962C8B-B14F-4D97-AF65-F5344CB8AC3E}">
        <p14:creationId xmlns:p14="http://schemas.microsoft.com/office/powerpoint/2010/main" val="24435508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sldNum="0" hdr="0" dt="0"/>
  <p:txStyles>
    <p:titleStyle>
      <a:lvl1pPr algn="l" defTabSz="914400" rtl="0" eaLnBrk="1" latinLnBrk="0" hangingPunct="1">
        <a:lnSpc>
          <a:spcPts val="3000"/>
        </a:lnSpc>
        <a:spcBef>
          <a:spcPct val="0"/>
        </a:spcBef>
        <a:buNone/>
        <a:defRPr sz="2500" kern="1200">
          <a:solidFill>
            <a:schemeClr val="tx1"/>
          </a:solidFill>
          <a:latin typeface="+mj-lt"/>
          <a:ea typeface="+mj-ea"/>
          <a:cs typeface="+mj-cs"/>
        </a:defRPr>
      </a:lvl1pPr>
    </p:titleStyle>
    <p:bodyStyle>
      <a:lvl1pPr marL="2286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1pPr>
      <a:lvl2pPr marL="6858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2pPr>
      <a:lvl3pPr marL="11430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3pPr>
      <a:lvl4pPr marL="16002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4pPr>
      <a:lvl5pPr marL="20574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Ellipse 18">
            <a:extLst>
              <a:ext uri="{FF2B5EF4-FFF2-40B4-BE49-F238E27FC236}">
                <a16:creationId xmlns:a16="http://schemas.microsoft.com/office/drawing/2014/main" id="{B138A0EF-6609-4955-9274-F8AFC9AF6E41}"/>
              </a:ext>
            </a:extLst>
          </p:cNvPr>
          <p:cNvSpPr/>
          <p:nvPr/>
        </p:nvSpPr>
        <p:spPr>
          <a:xfrm>
            <a:off x="3390952" y="518505"/>
            <a:ext cx="5400000" cy="54000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grpSp>
        <p:nvGrpSpPr>
          <p:cNvPr id="4" name="Gruppe 3">
            <a:extLst>
              <a:ext uri="{FF2B5EF4-FFF2-40B4-BE49-F238E27FC236}">
                <a16:creationId xmlns:a16="http://schemas.microsoft.com/office/drawing/2014/main" id="{3E63B964-3E14-424E-8092-AF35728CE2A8}"/>
              </a:ext>
            </a:extLst>
          </p:cNvPr>
          <p:cNvGrpSpPr/>
          <p:nvPr/>
        </p:nvGrpSpPr>
        <p:grpSpPr>
          <a:xfrm>
            <a:off x="3695531" y="833145"/>
            <a:ext cx="4800938" cy="4800938"/>
            <a:chOff x="3695530" y="1028530"/>
            <a:chExt cx="4800938" cy="4800938"/>
          </a:xfrm>
          <a:solidFill>
            <a:schemeClr val="bg1"/>
          </a:solidFill>
        </p:grpSpPr>
        <p:sp>
          <p:nvSpPr>
            <p:cNvPr id="9" name="Frihåndsform: figur 8">
              <a:extLst>
                <a:ext uri="{FF2B5EF4-FFF2-40B4-BE49-F238E27FC236}">
                  <a16:creationId xmlns:a16="http://schemas.microsoft.com/office/drawing/2014/main" id="{FEEE0D2F-33B2-435B-98B2-2DDA7EEAADF0}"/>
                </a:ext>
              </a:extLst>
            </p:cNvPr>
            <p:cNvSpPr/>
            <p:nvPr/>
          </p:nvSpPr>
          <p:spPr>
            <a:xfrm>
              <a:off x="3695530" y="1028530"/>
              <a:ext cx="2346282" cy="2346282"/>
            </a:xfrm>
            <a:custGeom>
              <a:avLst/>
              <a:gdLst>
                <a:gd name="connsiteX0" fmla="*/ 0 w 2346282"/>
                <a:gd name="connsiteY0" fmla="*/ 2346282 h 2346282"/>
                <a:gd name="connsiteX1" fmla="*/ 2346282 w 2346282"/>
                <a:gd name="connsiteY1" fmla="*/ 0 h 2346282"/>
                <a:gd name="connsiteX2" fmla="*/ 2346282 w 2346282"/>
                <a:gd name="connsiteY2" fmla="*/ 2346282 h 2346282"/>
                <a:gd name="connsiteX3" fmla="*/ 0 w 2346282"/>
                <a:gd name="connsiteY3" fmla="*/ 2346282 h 2346282"/>
              </a:gdLst>
              <a:ahLst/>
              <a:cxnLst>
                <a:cxn ang="0">
                  <a:pos x="connsiteX0" y="connsiteY0"/>
                </a:cxn>
                <a:cxn ang="0">
                  <a:pos x="connsiteX1" y="connsiteY1"/>
                </a:cxn>
                <a:cxn ang="0">
                  <a:pos x="connsiteX2" y="connsiteY2"/>
                </a:cxn>
                <a:cxn ang="0">
                  <a:pos x="connsiteX3" y="connsiteY3"/>
                </a:cxn>
              </a:cxnLst>
              <a:rect l="l" t="t" r="r" b="b"/>
              <a:pathLst>
                <a:path w="2346282" h="2346282">
                  <a:moveTo>
                    <a:pt x="0" y="2346282"/>
                  </a:moveTo>
                  <a:cubicBezTo>
                    <a:pt x="0" y="1050466"/>
                    <a:pt x="1050466" y="0"/>
                    <a:pt x="2346282" y="0"/>
                  </a:cubicBezTo>
                  <a:lnTo>
                    <a:pt x="2346282" y="2346282"/>
                  </a:lnTo>
                  <a:lnTo>
                    <a:pt x="0" y="2346282"/>
                  </a:lnTo>
                  <a:close/>
                </a:path>
              </a:pathLst>
            </a:custGeom>
            <a:grpFill/>
            <a:ln>
              <a:solidFill>
                <a:schemeClr val="accent3"/>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14794" tIns="914794" rIns="227584" bIns="227584" numCol="1" spcCol="1270" anchor="ctr" anchorCtr="0">
              <a:noAutofit/>
            </a:bodyPr>
            <a:lstStyle/>
            <a:p>
              <a:pPr marL="0" marR="0" lvl="0" indent="0" algn="ctr" defTabSz="1422400" rtl="0" eaLnBrk="1" fontAlgn="auto" latinLnBrk="0" hangingPunct="1">
                <a:lnSpc>
                  <a:spcPct val="90000"/>
                </a:lnSpc>
                <a:spcBef>
                  <a:spcPct val="0"/>
                </a:spcBef>
                <a:spcAft>
                  <a:spcPct val="35000"/>
                </a:spcAft>
                <a:buClrTx/>
                <a:buSzTx/>
                <a:buFontTx/>
                <a:buNone/>
                <a:tabLst/>
                <a:defRPr/>
              </a:pPr>
              <a:endParaRPr kumimoji="0" lang="nb-NO" sz="3200" b="0" i="0" u="none" strike="noStrike" kern="1200" cap="none" spc="0" normalizeH="0" baseline="0" noProof="0">
                <a:ln>
                  <a:noFill/>
                </a:ln>
                <a:solidFill>
                  <a:prstClr val="white"/>
                </a:solidFill>
                <a:effectLst/>
                <a:uLnTx/>
                <a:uFillTx/>
                <a:latin typeface="Museo Sans 300"/>
                <a:ea typeface="+mn-ea"/>
                <a:cs typeface="+mn-cs"/>
              </a:endParaRPr>
            </a:p>
          </p:txBody>
        </p:sp>
        <p:sp>
          <p:nvSpPr>
            <p:cNvPr id="10" name="Frihåndsform: figur 9">
              <a:extLst>
                <a:ext uri="{FF2B5EF4-FFF2-40B4-BE49-F238E27FC236}">
                  <a16:creationId xmlns:a16="http://schemas.microsoft.com/office/drawing/2014/main" id="{218EBFD1-9C78-4272-A113-8E3C33740C98}"/>
                </a:ext>
              </a:extLst>
            </p:cNvPr>
            <p:cNvSpPr/>
            <p:nvPr/>
          </p:nvSpPr>
          <p:spPr>
            <a:xfrm>
              <a:off x="6150186" y="1028530"/>
              <a:ext cx="2346282" cy="2346282"/>
            </a:xfrm>
            <a:custGeom>
              <a:avLst/>
              <a:gdLst>
                <a:gd name="connsiteX0" fmla="*/ 0 w 2346282"/>
                <a:gd name="connsiteY0" fmla="*/ 2346282 h 2346282"/>
                <a:gd name="connsiteX1" fmla="*/ 2346282 w 2346282"/>
                <a:gd name="connsiteY1" fmla="*/ 0 h 2346282"/>
                <a:gd name="connsiteX2" fmla="*/ 2346282 w 2346282"/>
                <a:gd name="connsiteY2" fmla="*/ 2346282 h 2346282"/>
                <a:gd name="connsiteX3" fmla="*/ 0 w 2346282"/>
                <a:gd name="connsiteY3" fmla="*/ 2346282 h 2346282"/>
              </a:gdLst>
              <a:ahLst/>
              <a:cxnLst>
                <a:cxn ang="0">
                  <a:pos x="connsiteX0" y="connsiteY0"/>
                </a:cxn>
                <a:cxn ang="0">
                  <a:pos x="connsiteX1" y="connsiteY1"/>
                </a:cxn>
                <a:cxn ang="0">
                  <a:pos x="connsiteX2" y="connsiteY2"/>
                </a:cxn>
                <a:cxn ang="0">
                  <a:pos x="connsiteX3" y="connsiteY3"/>
                </a:cxn>
              </a:cxnLst>
              <a:rect l="l" t="t" r="r" b="b"/>
              <a:pathLst>
                <a:path w="2346282" h="2346282">
                  <a:moveTo>
                    <a:pt x="0" y="0"/>
                  </a:moveTo>
                  <a:cubicBezTo>
                    <a:pt x="1295816" y="0"/>
                    <a:pt x="2346282" y="1050466"/>
                    <a:pt x="2346282" y="2346282"/>
                  </a:cubicBezTo>
                  <a:lnTo>
                    <a:pt x="0" y="2346282"/>
                  </a:lnTo>
                  <a:lnTo>
                    <a:pt x="0" y="0"/>
                  </a:lnTo>
                  <a:close/>
                </a:path>
              </a:pathLst>
            </a:custGeom>
            <a:grpFill/>
            <a:ln>
              <a:solidFill>
                <a:schemeClr val="accent3"/>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7584" tIns="914794" rIns="914794" bIns="227584" numCol="1" spcCol="1270" anchor="ctr" anchorCtr="0">
              <a:noAutofit/>
            </a:bodyPr>
            <a:lstStyle/>
            <a:p>
              <a:pPr marL="0" marR="0" lvl="0" indent="0" algn="ctr" defTabSz="1422400" rtl="0" eaLnBrk="1" fontAlgn="auto" latinLnBrk="0" hangingPunct="1">
                <a:lnSpc>
                  <a:spcPct val="90000"/>
                </a:lnSpc>
                <a:spcBef>
                  <a:spcPct val="0"/>
                </a:spcBef>
                <a:spcAft>
                  <a:spcPct val="35000"/>
                </a:spcAft>
                <a:buClrTx/>
                <a:buSzTx/>
                <a:buFontTx/>
                <a:buNone/>
                <a:tabLst/>
                <a:defRPr/>
              </a:pPr>
              <a:endParaRPr kumimoji="0" lang="nb-NO" sz="3200" b="0" i="0" u="none" strike="noStrike" kern="1200" cap="none" spc="0" normalizeH="0" baseline="0" noProof="0">
                <a:ln>
                  <a:noFill/>
                </a:ln>
                <a:solidFill>
                  <a:prstClr val="white"/>
                </a:solidFill>
                <a:effectLst/>
                <a:uLnTx/>
                <a:uFillTx/>
                <a:latin typeface="Museo Sans 300"/>
                <a:ea typeface="+mn-ea"/>
                <a:cs typeface="+mn-cs"/>
              </a:endParaRPr>
            </a:p>
          </p:txBody>
        </p:sp>
        <p:sp>
          <p:nvSpPr>
            <p:cNvPr id="11" name="Frihåndsform: figur 10">
              <a:extLst>
                <a:ext uri="{FF2B5EF4-FFF2-40B4-BE49-F238E27FC236}">
                  <a16:creationId xmlns:a16="http://schemas.microsoft.com/office/drawing/2014/main" id="{7BC14DC3-DE22-403C-B650-8AAC39D1658D}"/>
                </a:ext>
              </a:extLst>
            </p:cNvPr>
            <p:cNvSpPr/>
            <p:nvPr/>
          </p:nvSpPr>
          <p:spPr>
            <a:xfrm rot="21600000">
              <a:off x="6150186" y="3483185"/>
              <a:ext cx="2346282" cy="2346283"/>
            </a:xfrm>
            <a:custGeom>
              <a:avLst/>
              <a:gdLst>
                <a:gd name="connsiteX0" fmla="*/ 0 w 2346282"/>
                <a:gd name="connsiteY0" fmla="*/ 2346282 h 2346282"/>
                <a:gd name="connsiteX1" fmla="*/ 2346282 w 2346282"/>
                <a:gd name="connsiteY1" fmla="*/ 0 h 2346282"/>
                <a:gd name="connsiteX2" fmla="*/ 2346282 w 2346282"/>
                <a:gd name="connsiteY2" fmla="*/ 2346282 h 2346282"/>
                <a:gd name="connsiteX3" fmla="*/ 0 w 2346282"/>
                <a:gd name="connsiteY3" fmla="*/ 2346282 h 2346282"/>
              </a:gdLst>
              <a:ahLst/>
              <a:cxnLst>
                <a:cxn ang="0">
                  <a:pos x="connsiteX0" y="connsiteY0"/>
                </a:cxn>
                <a:cxn ang="0">
                  <a:pos x="connsiteX1" y="connsiteY1"/>
                </a:cxn>
                <a:cxn ang="0">
                  <a:pos x="connsiteX2" y="connsiteY2"/>
                </a:cxn>
                <a:cxn ang="0">
                  <a:pos x="connsiteX3" y="connsiteY3"/>
                </a:cxn>
              </a:cxnLst>
              <a:rect l="l" t="t" r="r" b="b"/>
              <a:pathLst>
                <a:path w="2346282" h="2346282">
                  <a:moveTo>
                    <a:pt x="2346282" y="0"/>
                  </a:moveTo>
                  <a:cubicBezTo>
                    <a:pt x="2346282" y="1295816"/>
                    <a:pt x="1295816" y="2346282"/>
                    <a:pt x="0" y="2346282"/>
                  </a:cubicBezTo>
                  <a:lnTo>
                    <a:pt x="0" y="0"/>
                  </a:lnTo>
                  <a:lnTo>
                    <a:pt x="2346282" y="0"/>
                  </a:lnTo>
                  <a:close/>
                </a:path>
              </a:pathLst>
            </a:custGeom>
            <a:grpFill/>
            <a:ln>
              <a:solidFill>
                <a:schemeClr val="accent3"/>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7584" tIns="227585" rIns="914794" bIns="914794" numCol="1" spcCol="1270" anchor="ctr" anchorCtr="0">
              <a:noAutofit/>
            </a:bodyPr>
            <a:lstStyle/>
            <a:p>
              <a:pPr marL="0" marR="0" lvl="0" indent="0" algn="ctr" defTabSz="1422400" rtl="0" eaLnBrk="1" fontAlgn="auto" latinLnBrk="0" hangingPunct="1">
                <a:lnSpc>
                  <a:spcPct val="90000"/>
                </a:lnSpc>
                <a:spcBef>
                  <a:spcPct val="0"/>
                </a:spcBef>
                <a:spcAft>
                  <a:spcPct val="35000"/>
                </a:spcAft>
                <a:buClrTx/>
                <a:buSzTx/>
                <a:buFontTx/>
                <a:buNone/>
                <a:tabLst/>
                <a:defRPr/>
              </a:pPr>
              <a:endParaRPr kumimoji="0" lang="nb-NO" sz="3200" b="0" i="0" u="none" strike="noStrike" kern="1200" cap="none" spc="0" normalizeH="0" baseline="0" noProof="0">
                <a:ln>
                  <a:noFill/>
                </a:ln>
                <a:solidFill>
                  <a:prstClr val="white"/>
                </a:solidFill>
                <a:effectLst/>
                <a:uLnTx/>
                <a:uFillTx/>
                <a:latin typeface="Museo Sans 300"/>
                <a:ea typeface="+mn-ea"/>
                <a:cs typeface="+mn-cs"/>
              </a:endParaRPr>
            </a:p>
          </p:txBody>
        </p:sp>
        <p:sp>
          <p:nvSpPr>
            <p:cNvPr id="12" name="Frihåndsform: figur 11">
              <a:extLst>
                <a:ext uri="{FF2B5EF4-FFF2-40B4-BE49-F238E27FC236}">
                  <a16:creationId xmlns:a16="http://schemas.microsoft.com/office/drawing/2014/main" id="{1DC67F38-50EE-412C-8A03-F12C34A33D9D}"/>
                </a:ext>
              </a:extLst>
            </p:cNvPr>
            <p:cNvSpPr/>
            <p:nvPr/>
          </p:nvSpPr>
          <p:spPr>
            <a:xfrm rot="21600000">
              <a:off x="3695530" y="3483186"/>
              <a:ext cx="2346282" cy="2346282"/>
            </a:xfrm>
            <a:custGeom>
              <a:avLst/>
              <a:gdLst>
                <a:gd name="connsiteX0" fmla="*/ 0 w 2346282"/>
                <a:gd name="connsiteY0" fmla="*/ 2346282 h 2346282"/>
                <a:gd name="connsiteX1" fmla="*/ 2346282 w 2346282"/>
                <a:gd name="connsiteY1" fmla="*/ 0 h 2346282"/>
                <a:gd name="connsiteX2" fmla="*/ 2346282 w 2346282"/>
                <a:gd name="connsiteY2" fmla="*/ 2346282 h 2346282"/>
                <a:gd name="connsiteX3" fmla="*/ 0 w 2346282"/>
                <a:gd name="connsiteY3" fmla="*/ 2346282 h 2346282"/>
              </a:gdLst>
              <a:ahLst/>
              <a:cxnLst>
                <a:cxn ang="0">
                  <a:pos x="connsiteX0" y="connsiteY0"/>
                </a:cxn>
                <a:cxn ang="0">
                  <a:pos x="connsiteX1" y="connsiteY1"/>
                </a:cxn>
                <a:cxn ang="0">
                  <a:pos x="connsiteX2" y="connsiteY2"/>
                </a:cxn>
                <a:cxn ang="0">
                  <a:pos x="connsiteX3" y="connsiteY3"/>
                </a:cxn>
              </a:cxnLst>
              <a:rect l="l" t="t" r="r" b="b"/>
              <a:pathLst>
                <a:path w="2346282" h="2346282">
                  <a:moveTo>
                    <a:pt x="2346282" y="2346282"/>
                  </a:moveTo>
                  <a:cubicBezTo>
                    <a:pt x="1050466" y="2346282"/>
                    <a:pt x="0" y="1295816"/>
                    <a:pt x="0" y="0"/>
                  </a:cubicBezTo>
                  <a:lnTo>
                    <a:pt x="2346282" y="0"/>
                  </a:lnTo>
                  <a:lnTo>
                    <a:pt x="2346282" y="2346282"/>
                  </a:lnTo>
                  <a:close/>
                </a:path>
              </a:pathLst>
            </a:custGeom>
            <a:grpFill/>
            <a:ln>
              <a:solidFill>
                <a:schemeClr val="accent3"/>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14794" tIns="227584" rIns="227584" bIns="914794" numCol="1" spcCol="1270" anchor="ctr" anchorCtr="0">
              <a:noAutofit/>
            </a:bodyPr>
            <a:lstStyle/>
            <a:p>
              <a:pPr marL="0" marR="0" lvl="0" indent="0" algn="ctr" defTabSz="1422400" rtl="0" eaLnBrk="1" fontAlgn="auto" latinLnBrk="0" hangingPunct="1">
                <a:lnSpc>
                  <a:spcPct val="90000"/>
                </a:lnSpc>
                <a:spcBef>
                  <a:spcPct val="0"/>
                </a:spcBef>
                <a:spcAft>
                  <a:spcPct val="35000"/>
                </a:spcAft>
                <a:buClrTx/>
                <a:buSzTx/>
                <a:buFontTx/>
                <a:buNone/>
                <a:tabLst/>
                <a:defRPr/>
              </a:pPr>
              <a:endParaRPr kumimoji="0" lang="nb-NO" sz="3200" b="0" i="0" u="none" strike="noStrike" kern="1200" cap="none" spc="0" normalizeH="0" baseline="0" noProof="0">
                <a:ln>
                  <a:noFill/>
                </a:ln>
                <a:solidFill>
                  <a:prstClr val="white"/>
                </a:solidFill>
                <a:effectLst/>
                <a:uLnTx/>
                <a:uFillTx/>
                <a:latin typeface="Museo Sans 300"/>
                <a:ea typeface="+mn-ea"/>
                <a:cs typeface="+mn-cs"/>
              </a:endParaRPr>
            </a:p>
          </p:txBody>
        </p:sp>
      </p:grpSp>
      <p:cxnSp>
        <p:nvCxnSpPr>
          <p:cNvPr id="16" name="Rett pilkobling 15">
            <a:extLst>
              <a:ext uri="{FF2B5EF4-FFF2-40B4-BE49-F238E27FC236}">
                <a16:creationId xmlns:a16="http://schemas.microsoft.com/office/drawing/2014/main" id="{0B323051-E69A-4962-B6C8-B316E9818AE7}"/>
              </a:ext>
            </a:extLst>
          </p:cNvPr>
          <p:cNvCxnSpPr/>
          <p:nvPr/>
        </p:nvCxnSpPr>
        <p:spPr>
          <a:xfrm>
            <a:off x="6096000" y="703387"/>
            <a:ext cx="0" cy="5040923"/>
          </a:xfrm>
          <a:prstGeom prst="straightConnector1">
            <a:avLst/>
          </a:prstGeom>
          <a:ln>
            <a:solidFill>
              <a:schemeClr val="accent3"/>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Rett pilkobling 17">
            <a:extLst>
              <a:ext uri="{FF2B5EF4-FFF2-40B4-BE49-F238E27FC236}">
                <a16:creationId xmlns:a16="http://schemas.microsoft.com/office/drawing/2014/main" id="{C8A0A0C4-CDF9-4B05-9DBB-0DEB594B34E7}"/>
              </a:ext>
            </a:extLst>
          </p:cNvPr>
          <p:cNvCxnSpPr>
            <a:cxnSpLocks/>
          </p:cNvCxnSpPr>
          <p:nvPr/>
        </p:nvCxnSpPr>
        <p:spPr>
          <a:xfrm rot="5400000">
            <a:off x="6090952" y="698044"/>
            <a:ext cx="0" cy="5040923"/>
          </a:xfrm>
          <a:prstGeom prst="straightConnector1">
            <a:avLst/>
          </a:prstGeom>
          <a:ln>
            <a:solidFill>
              <a:schemeClr val="accent3"/>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0" name="TekstSylinder 19">
            <a:extLst>
              <a:ext uri="{FF2B5EF4-FFF2-40B4-BE49-F238E27FC236}">
                <a16:creationId xmlns:a16="http://schemas.microsoft.com/office/drawing/2014/main" id="{CDA04858-448A-4DD8-A99C-0C5213F5A2E2}"/>
              </a:ext>
            </a:extLst>
          </p:cNvPr>
          <p:cNvSpPr txBox="1"/>
          <p:nvPr/>
        </p:nvSpPr>
        <p:spPr>
          <a:xfrm>
            <a:off x="5477567" y="198242"/>
            <a:ext cx="1345240"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a:ln>
                  <a:noFill/>
                </a:ln>
                <a:solidFill>
                  <a:srgbClr val="4B8B95"/>
                </a:solidFill>
                <a:effectLst/>
                <a:uLnTx/>
                <a:uFillTx/>
                <a:latin typeface="Museo Sans 300"/>
                <a:ea typeface="+mn-ea"/>
                <a:cs typeface="+mn-cs"/>
              </a:rPr>
              <a:t>FLEKSIBILITET</a:t>
            </a:r>
          </a:p>
        </p:txBody>
      </p:sp>
      <p:sp>
        <p:nvSpPr>
          <p:cNvPr id="21" name="TekstSylinder 20">
            <a:extLst>
              <a:ext uri="{FF2B5EF4-FFF2-40B4-BE49-F238E27FC236}">
                <a16:creationId xmlns:a16="http://schemas.microsoft.com/office/drawing/2014/main" id="{58474FF8-C284-4612-B4F7-CCAAA1D415FE}"/>
              </a:ext>
            </a:extLst>
          </p:cNvPr>
          <p:cNvSpPr txBox="1"/>
          <p:nvPr/>
        </p:nvSpPr>
        <p:spPr>
          <a:xfrm>
            <a:off x="6112055" y="2916673"/>
            <a:ext cx="1657890"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4B8B95"/>
                </a:solidFill>
                <a:effectLst/>
                <a:uLnTx/>
                <a:uFillTx/>
                <a:latin typeface="Museo Sans 300"/>
                <a:ea typeface="+mn-ea"/>
                <a:cs typeface="+mn-cs"/>
              </a:rPr>
              <a:t>ADHOKRATI KULTUR</a:t>
            </a:r>
          </a:p>
        </p:txBody>
      </p:sp>
      <p:sp>
        <p:nvSpPr>
          <p:cNvPr id="22" name="TekstSylinder 21">
            <a:extLst>
              <a:ext uri="{FF2B5EF4-FFF2-40B4-BE49-F238E27FC236}">
                <a16:creationId xmlns:a16="http://schemas.microsoft.com/office/drawing/2014/main" id="{D55AA8DC-13A6-4D70-B5A9-EAAB5C74C14A}"/>
              </a:ext>
            </a:extLst>
          </p:cNvPr>
          <p:cNvSpPr txBox="1"/>
          <p:nvPr/>
        </p:nvSpPr>
        <p:spPr>
          <a:xfrm>
            <a:off x="4322477" y="3287800"/>
            <a:ext cx="1757469"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4B8B95"/>
                </a:solidFill>
                <a:effectLst/>
                <a:uLnTx/>
                <a:uFillTx/>
                <a:latin typeface="Museo Sans 300"/>
                <a:ea typeface="+mn-ea"/>
                <a:cs typeface="+mn-cs"/>
              </a:rPr>
              <a:t>BYRÅKRATISK KULTUR</a:t>
            </a:r>
          </a:p>
        </p:txBody>
      </p:sp>
      <p:sp>
        <p:nvSpPr>
          <p:cNvPr id="23" name="TekstSylinder 22">
            <a:extLst>
              <a:ext uri="{FF2B5EF4-FFF2-40B4-BE49-F238E27FC236}">
                <a16:creationId xmlns:a16="http://schemas.microsoft.com/office/drawing/2014/main" id="{F3D6D976-F5A6-4DEB-BFE6-9B2E7117624B}"/>
              </a:ext>
            </a:extLst>
          </p:cNvPr>
          <p:cNvSpPr txBox="1"/>
          <p:nvPr/>
        </p:nvSpPr>
        <p:spPr>
          <a:xfrm>
            <a:off x="6129949" y="3280485"/>
            <a:ext cx="1458028"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4B8B95"/>
                </a:solidFill>
                <a:effectLst/>
                <a:uLnTx/>
                <a:uFillTx/>
                <a:latin typeface="Museo Sans 300"/>
                <a:ea typeface="+mn-ea"/>
                <a:cs typeface="+mn-cs"/>
              </a:rPr>
              <a:t>MARKEDSKULTUR</a:t>
            </a:r>
          </a:p>
        </p:txBody>
      </p:sp>
      <p:sp>
        <p:nvSpPr>
          <p:cNvPr id="24" name="TekstSylinder 23">
            <a:extLst>
              <a:ext uri="{FF2B5EF4-FFF2-40B4-BE49-F238E27FC236}">
                <a16:creationId xmlns:a16="http://schemas.microsoft.com/office/drawing/2014/main" id="{29AE8A04-BBA3-4449-81EF-2EDF439C243B}"/>
              </a:ext>
            </a:extLst>
          </p:cNvPr>
          <p:cNvSpPr txBox="1"/>
          <p:nvPr/>
        </p:nvSpPr>
        <p:spPr>
          <a:xfrm>
            <a:off x="4915399" y="2915155"/>
            <a:ext cx="1182311"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4B8B95"/>
                </a:solidFill>
                <a:effectLst/>
                <a:uLnTx/>
                <a:uFillTx/>
                <a:latin typeface="Museo Sans 300"/>
                <a:ea typeface="+mn-ea"/>
                <a:cs typeface="+mn-cs"/>
              </a:rPr>
              <a:t>KLAN KULTUR</a:t>
            </a:r>
          </a:p>
        </p:txBody>
      </p:sp>
      <p:sp>
        <p:nvSpPr>
          <p:cNvPr id="25" name="TekstSylinder 24">
            <a:extLst>
              <a:ext uri="{FF2B5EF4-FFF2-40B4-BE49-F238E27FC236}">
                <a16:creationId xmlns:a16="http://schemas.microsoft.com/office/drawing/2014/main" id="{0E61EEDE-CE08-49C9-BCAF-4F08FF091817}"/>
              </a:ext>
            </a:extLst>
          </p:cNvPr>
          <p:cNvSpPr txBox="1"/>
          <p:nvPr/>
        </p:nvSpPr>
        <p:spPr>
          <a:xfrm>
            <a:off x="5521593" y="5908278"/>
            <a:ext cx="1107932"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a:ln>
                  <a:noFill/>
                </a:ln>
                <a:solidFill>
                  <a:srgbClr val="4B8B95"/>
                </a:solidFill>
                <a:effectLst/>
                <a:uLnTx/>
                <a:uFillTx/>
                <a:latin typeface="Museo Sans 300"/>
                <a:ea typeface="+mn-ea"/>
                <a:cs typeface="+mn-cs"/>
              </a:rPr>
              <a:t>STABILITET</a:t>
            </a:r>
          </a:p>
        </p:txBody>
      </p:sp>
      <p:sp>
        <p:nvSpPr>
          <p:cNvPr id="26" name="TekstSylinder 25">
            <a:extLst>
              <a:ext uri="{FF2B5EF4-FFF2-40B4-BE49-F238E27FC236}">
                <a16:creationId xmlns:a16="http://schemas.microsoft.com/office/drawing/2014/main" id="{994B55A3-06C2-400B-9AC7-6883A3689822}"/>
              </a:ext>
            </a:extLst>
          </p:cNvPr>
          <p:cNvSpPr txBox="1"/>
          <p:nvPr/>
        </p:nvSpPr>
        <p:spPr>
          <a:xfrm>
            <a:off x="2027474" y="3072431"/>
            <a:ext cx="1446230"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a:ln>
                  <a:noFill/>
                </a:ln>
                <a:solidFill>
                  <a:srgbClr val="4B8B95"/>
                </a:solidFill>
                <a:effectLst/>
                <a:uLnTx/>
                <a:uFillTx/>
                <a:latin typeface="Museo Sans 300"/>
                <a:ea typeface="+mn-ea"/>
                <a:cs typeface="+mn-cs"/>
              </a:rPr>
              <a:t>INTERN FOKUS</a:t>
            </a:r>
          </a:p>
        </p:txBody>
      </p:sp>
      <p:sp>
        <p:nvSpPr>
          <p:cNvPr id="27" name="TekstSylinder 26">
            <a:extLst>
              <a:ext uri="{FF2B5EF4-FFF2-40B4-BE49-F238E27FC236}">
                <a16:creationId xmlns:a16="http://schemas.microsoft.com/office/drawing/2014/main" id="{F35DCCD9-524D-4068-993C-355B35AFD1F9}"/>
              </a:ext>
            </a:extLst>
          </p:cNvPr>
          <p:cNvSpPr txBox="1"/>
          <p:nvPr/>
        </p:nvSpPr>
        <p:spPr>
          <a:xfrm>
            <a:off x="8744016" y="3078812"/>
            <a:ext cx="156805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a:ln>
                  <a:noFill/>
                </a:ln>
                <a:solidFill>
                  <a:srgbClr val="4B8B95"/>
                </a:solidFill>
                <a:effectLst/>
                <a:uLnTx/>
                <a:uFillTx/>
                <a:latin typeface="Museo Sans 300"/>
                <a:ea typeface="+mn-ea"/>
                <a:cs typeface="+mn-cs"/>
              </a:rPr>
              <a:t>EKSTERN FOKUS</a:t>
            </a:r>
          </a:p>
        </p:txBody>
      </p:sp>
      <p:sp>
        <p:nvSpPr>
          <p:cNvPr id="28" name="TekstSylinder 27">
            <a:extLst>
              <a:ext uri="{FF2B5EF4-FFF2-40B4-BE49-F238E27FC236}">
                <a16:creationId xmlns:a16="http://schemas.microsoft.com/office/drawing/2014/main" id="{9FDEA40C-AFA9-456E-BA00-BAD4A11FA1EA}"/>
              </a:ext>
            </a:extLst>
          </p:cNvPr>
          <p:cNvSpPr txBox="1"/>
          <p:nvPr/>
        </p:nvSpPr>
        <p:spPr>
          <a:xfrm>
            <a:off x="2864330" y="4915876"/>
            <a:ext cx="1167307"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a:ln>
                  <a:noFill/>
                </a:ln>
                <a:solidFill>
                  <a:srgbClr val="4B8B95"/>
                </a:solidFill>
                <a:effectLst/>
                <a:uLnTx/>
                <a:uFillTx/>
                <a:latin typeface="Museo Sans 300"/>
                <a:ea typeface="+mn-ea"/>
                <a:cs typeface="+mn-cs"/>
              </a:rPr>
              <a:t>KONTROLL</a:t>
            </a:r>
            <a:br>
              <a:rPr kumimoji="0" lang="nb-NO" sz="1000" b="0" i="0" u="none" strike="noStrike" kern="1200" cap="none" spc="0" normalizeH="0" baseline="0" noProof="0">
                <a:ln>
                  <a:noFill/>
                </a:ln>
                <a:solidFill>
                  <a:srgbClr val="4B8B95"/>
                </a:solidFill>
                <a:effectLst/>
                <a:uLnTx/>
                <a:uFillTx/>
                <a:latin typeface="Museo Sans 300"/>
                <a:ea typeface="+mn-ea"/>
                <a:cs typeface="+mn-cs"/>
              </a:rPr>
            </a:br>
            <a:r>
              <a:rPr kumimoji="0" lang="nb-NO" sz="1000" b="0" i="0" u="none" strike="noStrike" kern="1200" cap="none" spc="0" normalizeH="0" baseline="0" noProof="0">
                <a:ln>
                  <a:noFill/>
                </a:ln>
                <a:solidFill>
                  <a:srgbClr val="4B8B95"/>
                </a:solidFill>
                <a:effectLst/>
                <a:uLnTx/>
                <a:uFillTx/>
                <a:latin typeface="Museo Sans 300"/>
                <a:ea typeface="+mn-ea"/>
                <a:cs typeface="+mn-cs"/>
              </a:rPr>
              <a:t>- gjøre ting riktig</a:t>
            </a:r>
          </a:p>
        </p:txBody>
      </p:sp>
      <p:sp>
        <p:nvSpPr>
          <p:cNvPr id="29" name="TekstSylinder 28">
            <a:extLst>
              <a:ext uri="{FF2B5EF4-FFF2-40B4-BE49-F238E27FC236}">
                <a16:creationId xmlns:a16="http://schemas.microsoft.com/office/drawing/2014/main" id="{6AC5D819-1256-487C-952C-071731BB8C59}"/>
              </a:ext>
            </a:extLst>
          </p:cNvPr>
          <p:cNvSpPr txBox="1"/>
          <p:nvPr/>
        </p:nvSpPr>
        <p:spPr>
          <a:xfrm>
            <a:off x="8170459" y="4915876"/>
            <a:ext cx="1154483"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a:ln>
                  <a:noFill/>
                </a:ln>
                <a:solidFill>
                  <a:srgbClr val="4B8B95"/>
                </a:solidFill>
                <a:effectLst/>
                <a:uLnTx/>
                <a:uFillTx/>
                <a:latin typeface="Museo Sans 300"/>
                <a:ea typeface="+mn-ea"/>
                <a:cs typeface="+mn-cs"/>
              </a:rPr>
              <a:t>KONKURERE </a:t>
            </a:r>
            <a:br>
              <a:rPr kumimoji="0" lang="nb-NO" sz="1000" b="0" i="0" u="none" strike="noStrike" kern="1200" cap="none" spc="0" normalizeH="0" baseline="0" noProof="0">
                <a:ln>
                  <a:noFill/>
                </a:ln>
                <a:solidFill>
                  <a:srgbClr val="4B8B95"/>
                </a:solidFill>
                <a:effectLst/>
                <a:uLnTx/>
                <a:uFillTx/>
                <a:latin typeface="Museo Sans 300"/>
                <a:ea typeface="+mn-ea"/>
                <a:cs typeface="+mn-cs"/>
              </a:rPr>
            </a:br>
            <a:r>
              <a:rPr kumimoji="0" lang="nb-NO" sz="1000" b="0" i="0" u="none" strike="noStrike" kern="1200" cap="none" spc="0" normalizeH="0" baseline="0" noProof="0">
                <a:ln>
                  <a:noFill/>
                </a:ln>
                <a:solidFill>
                  <a:srgbClr val="4B8B95"/>
                </a:solidFill>
                <a:effectLst/>
                <a:uLnTx/>
                <a:uFillTx/>
                <a:latin typeface="Museo Sans 300"/>
                <a:ea typeface="+mn-ea"/>
                <a:cs typeface="+mn-cs"/>
              </a:rPr>
              <a:t>- gjøre ting raskt</a:t>
            </a:r>
          </a:p>
        </p:txBody>
      </p:sp>
      <p:sp>
        <p:nvSpPr>
          <p:cNvPr id="30" name="TekstSylinder 29">
            <a:extLst>
              <a:ext uri="{FF2B5EF4-FFF2-40B4-BE49-F238E27FC236}">
                <a16:creationId xmlns:a16="http://schemas.microsoft.com/office/drawing/2014/main" id="{CF36D45B-2D31-4252-9B12-53ECF30F923C}"/>
              </a:ext>
            </a:extLst>
          </p:cNvPr>
          <p:cNvSpPr txBox="1"/>
          <p:nvPr/>
        </p:nvSpPr>
        <p:spPr>
          <a:xfrm>
            <a:off x="2659414" y="1191396"/>
            <a:ext cx="1382110"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a:ln>
                  <a:noFill/>
                </a:ln>
                <a:solidFill>
                  <a:srgbClr val="4B8B95"/>
                </a:solidFill>
                <a:effectLst/>
                <a:uLnTx/>
                <a:uFillTx/>
                <a:latin typeface="Museo Sans 300"/>
                <a:ea typeface="+mn-ea"/>
                <a:cs typeface="+mn-cs"/>
              </a:rPr>
              <a:t>SAMARBEID</a:t>
            </a:r>
            <a:br>
              <a:rPr kumimoji="0" lang="nb-NO" sz="1000" b="0" i="0" u="none" strike="noStrike" kern="1200" cap="none" spc="0" normalizeH="0" baseline="0" noProof="0">
                <a:ln>
                  <a:noFill/>
                </a:ln>
                <a:solidFill>
                  <a:srgbClr val="4B8B95"/>
                </a:solidFill>
                <a:effectLst/>
                <a:uLnTx/>
                <a:uFillTx/>
                <a:latin typeface="Museo Sans 300"/>
                <a:ea typeface="+mn-ea"/>
                <a:cs typeface="+mn-cs"/>
              </a:rPr>
            </a:br>
            <a:r>
              <a:rPr kumimoji="0" lang="nb-NO" sz="1000" b="0" i="0" u="none" strike="noStrike" kern="1200" cap="none" spc="0" normalizeH="0" baseline="0" noProof="0">
                <a:ln>
                  <a:noFill/>
                </a:ln>
                <a:solidFill>
                  <a:srgbClr val="4B8B95"/>
                </a:solidFill>
                <a:effectLst/>
                <a:uLnTx/>
                <a:uFillTx/>
                <a:latin typeface="Museo Sans 300"/>
                <a:ea typeface="+mn-ea"/>
                <a:cs typeface="+mn-cs"/>
              </a:rPr>
              <a:t>- gjøre ting sammen</a:t>
            </a:r>
          </a:p>
        </p:txBody>
      </p:sp>
      <p:sp>
        <p:nvSpPr>
          <p:cNvPr id="31" name="TekstSylinder 30">
            <a:extLst>
              <a:ext uri="{FF2B5EF4-FFF2-40B4-BE49-F238E27FC236}">
                <a16:creationId xmlns:a16="http://schemas.microsoft.com/office/drawing/2014/main" id="{2D2F17FC-2FDE-4D86-A86B-E335F0088809}"/>
              </a:ext>
            </a:extLst>
          </p:cNvPr>
          <p:cNvSpPr txBox="1"/>
          <p:nvPr/>
        </p:nvSpPr>
        <p:spPr>
          <a:xfrm>
            <a:off x="8238864" y="1223917"/>
            <a:ext cx="1088760"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a:ln>
                  <a:noFill/>
                </a:ln>
                <a:solidFill>
                  <a:srgbClr val="4B8B95"/>
                </a:solidFill>
                <a:effectLst/>
                <a:uLnTx/>
                <a:uFillTx/>
                <a:latin typeface="Museo Sans 300"/>
                <a:ea typeface="+mn-ea"/>
                <a:cs typeface="+mn-cs"/>
              </a:rPr>
              <a:t>SKAPE</a:t>
            </a:r>
            <a:br>
              <a:rPr kumimoji="0" lang="nb-NO" sz="1000" b="0" i="0" u="none" strike="noStrike" kern="1200" cap="none" spc="0" normalizeH="0" baseline="0" noProof="0">
                <a:ln>
                  <a:noFill/>
                </a:ln>
                <a:solidFill>
                  <a:srgbClr val="4B8B95"/>
                </a:solidFill>
                <a:effectLst/>
                <a:uLnTx/>
                <a:uFillTx/>
                <a:latin typeface="Museo Sans 300"/>
                <a:ea typeface="+mn-ea"/>
                <a:cs typeface="+mn-cs"/>
              </a:rPr>
            </a:br>
            <a:r>
              <a:rPr kumimoji="0" lang="nb-NO" sz="1000" b="0" i="0" u="none" strike="noStrike" kern="1200" cap="none" spc="0" normalizeH="0" baseline="0" noProof="0">
                <a:ln>
                  <a:noFill/>
                </a:ln>
                <a:solidFill>
                  <a:srgbClr val="4B8B95"/>
                </a:solidFill>
                <a:effectLst/>
                <a:uLnTx/>
                <a:uFillTx/>
                <a:latin typeface="Museo Sans 300"/>
                <a:ea typeface="+mn-ea"/>
                <a:cs typeface="+mn-cs"/>
              </a:rPr>
              <a:t>- gjøre nye ting</a:t>
            </a:r>
          </a:p>
        </p:txBody>
      </p:sp>
      <p:sp>
        <p:nvSpPr>
          <p:cNvPr id="33" name="TekstSylinder 32">
            <a:extLst>
              <a:ext uri="{FF2B5EF4-FFF2-40B4-BE49-F238E27FC236}">
                <a16:creationId xmlns:a16="http://schemas.microsoft.com/office/drawing/2014/main" id="{18A046BC-E761-4F54-9881-FB84E3AF69B6}"/>
              </a:ext>
            </a:extLst>
          </p:cNvPr>
          <p:cNvSpPr txBox="1"/>
          <p:nvPr/>
        </p:nvSpPr>
        <p:spPr>
          <a:xfrm>
            <a:off x="329045" y="358044"/>
            <a:ext cx="3058851"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2400" b="0" i="0" u="none" strike="noStrike" kern="1200" cap="none" spc="0" normalizeH="0" baseline="0" noProof="0">
                <a:ln>
                  <a:noFill/>
                </a:ln>
                <a:solidFill>
                  <a:srgbClr val="333030"/>
                </a:solidFill>
                <a:effectLst/>
                <a:uLnTx/>
                <a:uFillTx/>
                <a:latin typeface="Museo Sans 500"/>
                <a:ea typeface="+mn-ea"/>
                <a:cs typeface="+mn-cs"/>
              </a:rPr>
              <a:t>CVF RAMMEVERKET</a:t>
            </a:r>
          </a:p>
        </p:txBody>
      </p:sp>
      <p:cxnSp>
        <p:nvCxnSpPr>
          <p:cNvPr id="35" name="Straight Connector 7">
            <a:extLst>
              <a:ext uri="{FF2B5EF4-FFF2-40B4-BE49-F238E27FC236}">
                <a16:creationId xmlns:a16="http://schemas.microsoft.com/office/drawing/2014/main" id="{3C9D58F3-6095-4D8A-9C97-AA1512A71E62}"/>
              </a:ext>
            </a:extLst>
          </p:cNvPr>
          <p:cNvCxnSpPr>
            <a:cxnSpLocks/>
          </p:cNvCxnSpPr>
          <p:nvPr/>
        </p:nvCxnSpPr>
        <p:spPr>
          <a:xfrm flipH="1" flipV="1">
            <a:off x="4279184" y="1541410"/>
            <a:ext cx="3632782" cy="3315112"/>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1" name="Rett linje 50">
            <a:extLst>
              <a:ext uri="{FF2B5EF4-FFF2-40B4-BE49-F238E27FC236}">
                <a16:creationId xmlns:a16="http://schemas.microsoft.com/office/drawing/2014/main" id="{960E158F-BB49-46BB-B0E7-DA34856639FF}"/>
              </a:ext>
            </a:extLst>
          </p:cNvPr>
          <p:cNvCxnSpPr>
            <a:cxnSpLocks/>
          </p:cNvCxnSpPr>
          <p:nvPr/>
        </p:nvCxnSpPr>
        <p:spPr>
          <a:xfrm flipV="1">
            <a:off x="4359404" y="1539454"/>
            <a:ext cx="3505302" cy="3358101"/>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4" name="Rett linje 53">
            <a:extLst>
              <a:ext uri="{FF2B5EF4-FFF2-40B4-BE49-F238E27FC236}">
                <a16:creationId xmlns:a16="http://schemas.microsoft.com/office/drawing/2014/main" id="{84713555-4258-4FE8-9667-B524B3C8C36C}"/>
              </a:ext>
            </a:extLst>
          </p:cNvPr>
          <p:cNvCxnSpPr/>
          <p:nvPr/>
        </p:nvCxnSpPr>
        <p:spPr>
          <a:xfrm>
            <a:off x="7400092" y="1865943"/>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5" name="Rett linje 54">
            <a:extLst>
              <a:ext uri="{FF2B5EF4-FFF2-40B4-BE49-F238E27FC236}">
                <a16:creationId xmlns:a16="http://schemas.microsoft.com/office/drawing/2014/main" id="{5BB714C8-B7FA-43FE-9D5B-7E0E932931C8}"/>
              </a:ext>
            </a:extLst>
          </p:cNvPr>
          <p:cNvCxnSpPr/>
          <p:nvPr/>
        </p:nvCxnSpPr>
        <p:spPr>
          <a:xfrm>
            <a:off x="6981361" y="2263067"/>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6" name="Rett linje 55">
            <a:extLst>
              <a:ext uri="{FF2B5EF4-FFF2-40B4-BE49-F238E27FC236}">
                <a16:creationId xmlns:a16="http://schemas.microsoft.com/office/drawing/2014/main" id="{15E882B0-7972-4AF9-BEA2-CF7BE6FB08D8}"/>
              </a:ext>
            </a:extLst>
          </p:cNvPr>
          <p:cNvCxnSpPr/>
          <p:nvPr/>
        </p:nvCxnSpPr>
        <p:spPr>
          <a:xfrm>
            <a:off x="6560881" y="2701601"/>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grpSp>
        <p:nvGrpSpPr>
          <p:cNvPr id="60" name="Gruppe 59">
            <a:extLst>
              <a:ext uri="{FF2B5EF4-FFF2-40B4-BE49-F238E27FC236}">
                <a16:creationId xmlns:a16="http://schemas.microsoft.com/office/drawing/2014/main" id="{7485E68B-5F7D-4B37-A885-B3EB6C631F45}"/>
              </a:ext>
            </a:extLst>
          </p:cNvPr>
          <p:cNvGrpSpPr/>
          <p:nvPr/>
        </p:nvGrpSpPr>
        <p:grpSpPr>
          <a:xfrm>
            <a:off x="4691702" y="3677522"/>
            <a:ext cx="957984" cy="951162"/>
            <a:chOff x="4691702" y="3677522"/>
            <a:chExt cx="957984" cy="951162"/>
          </a:xfrm>
        </p:grpSpPr>
        <p:cxnSp>
          <p:nvCxnSpPr>
            <p:cNvPr id="57" name="Rett linje 56">
              <a:extLst>
                <a:ext uri="{FF2B5EF4-FFF2-40B4-BE49-F238E27FC236}">
                  <a16:creationId xmlns:a16="http://schemas.microsoft.com/office/drawing/2014/main" id="{C081731C-A56E-4BED-8A8F-E26B21F8D7E1}"/>
                </a:ext>
              </a:extLst>
            </p:cNvPr>
            <p:cNvCxnSpPr/>
            <p:nvPr/>
          </p:nvCxnSpPr>
          <p:spPr>
            <a:xfrm>
              <a:off x="5530913" y="3677522"/>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8" name="Rett linje 57">
              <a:extLst>
                <a:ext uri="{FF2B5EF4-FFF2-40B4-BE49-F238E27FC236}">
                  <a16:creationId xmlns:a16="http://schemas.microsoft.com/office/drawing/2014/main" id="{74E86404-5EA2-4E5F-9E02-1618BDC3A513}"/>
                </a:ext>
              </a:extLst>
            </p:cNvPr>
            <p:cNvCxnSpPr/>
            <p:nvPr/>
          </p:nvCxnSpPr>
          <p:spPr>
            <a:xfrm>
              <a:off x="5112182" y="4074646"/>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9" name="Rett linje 58">
              <a:extLst>
                <a:ext uri="{FF2B5EF4-FFF2-40B4-BE49-F238E27FC236}">
                  <a16:creationId xmlns:a16="http://schemas.microsoft.com/office/drawing/2014/main" id="{1A3093DD-468C-49EB-96AC-8024510D30B3}"/>
                </a:ext>
              </a:extLst>
            </p:cNvPr>
            <p:cNvCxnSpPr/>
            <p:nvPr/>
          </p:nvCxnSpPr>
          <p:spPr>
            <a:xfrm>
              <a:off x="4691702" y="4513180"/>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61" name="Gruppe 60">
            <a:extLst>
              <a:ext uri="{FF2B5EF4-FFF2-40B4-BE49-F238E27FC236}">
                <a16:creationId xmlns:a16="http://schemas.microsoft.com/office/drawing/2014/main" id="{6692BD74-D3C0-415C-99B8-CCC12EEDF3C9}"/>
              </a:ext>
            </a:extLst>
          </p:cNvPr>
          <p:cNvGrpSpPr/>
          <p:nvPr/>
        </p:nvGrpSpPr>
        <p:grpSpPr>
          <a:xfrm rot="5400000">
            <a:off x="6609050" y="3607429"/>
            <a:ext cx="957984" cy="951162"/>
            <a:chOff x="4691702" y="3677522"/>
            <a:chExt cx="957984" cy="951162"/>
          </a:xfrm>
        </p:grpSpPr>
        <p:cxnSp>
          <p:nvCxnSpPr>
            <p:cNvPr id="62" name="Rett linje 61">
              <a:extLst>
                <a:ext uri="{FF2B5EF4-FFF2-40B4-BE49-F238E27FC236}">
                  <a16:creationId xmlns:a16="http://schemas.microsoft.com/office/drawing/2014/main" id="{18D3D051-DE1E-420F-AB89-7200EC35C3D7}"/>
                </a:ext>
              </a:extLst>
            </p:cNvPr>
            <p:cNvCxnSpPr/>
            <p:nvPr/>
          </p:nvCxnSpPr>
          <p:spPr>
            <a:xfrm>
              <a:off x="5530913" y="3677522"/>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Rett linje 62">
              <a:extLst>
                <a:ext uri="{FF2B5EF4-FFF2-40B4-BE49-F238E27FC236}">
                  <a16:creationId xmlns:a16="http://schemas.microsoft.com/office/drawing/2014/main" id="{1A8865C9-F157-4EA4-9EEA-85D0D0D10E1A}"/>
                </a:ext>
              </a:extLst>
            </p:cNvPr>
            <p:cNvCxnSpPr/>
            <p:nvPr/>
          </p:nvCxnSpPr>
          <p:spPr>
            <a:xfrm>
              <a:off x="5112182" y="4074646"/>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4" name="Rett linje 63">
              <a:extLst>
                <a:ext uri="{FF2B5EF4-FFF2-40B4-BE49-F238E27FC236}">
                  <a16:creationId xmlns:a16="http://schemas.microsoft.com/office/drawing/2014/main" id="{525DF1D2-EEFC-46B7-B604-0CB1451668E0}"/>
                </a:ext>
              </a:extLst>
            </p:cNvPr>
            <p:cNvCxnSpPr/>
            <p:nvPr/>
          </p:nvCxnSpPr>
          <p:spPr>
            <a:xfrm>
              <a:off x="4691702" y="4513180"/>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65" name="Gruppe 64">
            <a:extLst>
              <a:ext uri="{FF2B5EF4-FFF2-40B4-BE49-F238E27FC236}">
                <a16:creationId xmlns:a16="http://schemas.microsoft.com/office/drawing/2014/main" id="{AB6FFD9C-AB4D-4F15-A8DD-E9EEC1C3268A}"/>
              </a:ext>
            </a:extLst>
          </p:cNvPr>
          <p:cNvGrpSpPr/>
          <p:nvPr/>
        </p:nvGrpSpPr>
        <p:grpSpPr>
          <a:xfrm rot="16200000">
            <a:off x="4611111" y="1847859"/>
            <a:ext cx="957984" cy="951162"/>
            <a:chOff x="4691702" y="3677522"/>
            <a:chExt cx="957984" cy="951162"/>
          </a:xfrm>
        </p:grpSpPr>
        <p:cxnSp>
          <p:nvCxnSpPr>
            <p:cNvPr id="66" name="Rett linje 65">
              <a:extLst>
                <a:ext uri="{FF2B5EF4-FFF2-40B4-BE49-F238E27FC236}">
                  <a16:creationId xmlns:a16="http://schemas.microsoft.com/office/drawing/2014/main" id="{8ED4AA5B-2F75-409A-BF7C-8143150E2762}"/>
                </a:ext>
              </a:extLst>
            </p:cNvPr>
            <p:cNvCxnSpPr/>
            <p:nvPr/>
          </p:nvCxnSpPr>
          <p:spPr>
            <a:xfrm>
              <a:off x="5530913" y="3677522"/>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7" name="Rett linje 66">
              <a:extLst>
                <a:ext uri="{FF2B5EF4-FFF2-40B4-BE49-F238E27FC236}">
                  <a16:creationId xmlns:a16="http://schemas.microsoft.com/office/drawing/2014/main" id="{E5B62A72-28C1-4EF7-82C9-B9F5E01352ED}"/>
                </a:ext>
              </a:extLst>
            </p:cNvPr>
            <p:cNvCxnSpPr/>
            <p:nvPr/>
          </p:nvCxnSpPr>
          <p:spPr>
            <a:xfrm>
              <a:off x="5112182" y="4074646"/>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8" name="Rett linje 67">
              <a:extLst>
                <a:ext uri="{FF2B5EF4-FFF2-40B4-BE49-F238E27FC236}">
                  <a16:creationId xmlns:a16="http://schemas.microsoft.com/office/drawing/2014/main" id="{66D99E44-FE56-4F17-8405-2AE6BB31E90A}"/>
                </a:ext>
              </a:extLst>
            </p:cNvPr>
            <p:cNvCxnSpPr/>
            <p:nvPr/>
          </p:nvCxnSpPr>
          <p:spPr>
            <a:xfrm>
              <a:off x="4691702" y="4513180"/>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4714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74846-AAE0-455A-B311-152AC6ACFB29}"/>
              </a:ext>
            </a:extLst>
          </p:cNvPr>
          <p:cNvSpPr>
            <a:spLocks noGrp="1"/>
          </p:cNvSpPr>
          <p:nvPr>
            <p:ph type="title"/>
          </p:nvPr>
        </p:nvSpPr>
        <p:spPr/>
        <p:txBody>
          <a:bodyPr/>
          <a:lstStyle/>
          <a:p>
            <a:r>
              <a:rPr lang="nb-NO"/>
              <a:t>CVF 1/3</a:t>
            </a:r>
          </a:p>
        </p:txBody>
      </p:sp>
      <p:sp>
        <p:nvSpPr>
          <p:cNvPr id="4" name="TextBox 3">
            <a:extLst>
              <a:ext uri="{FF2B5EF4-FFF2-40B4-BE49-F238E27FC236}">
                <a16:creationId xmlns:a16="http://schemas.microsoft.com/office/drawing/2014/main" id="{FFFDB211-B0CF-4082-9DA1-E45B05337061}"/>
              </a:ext>
            </a:extLst>
          </p:cNvPr>
          <p:cNvSpPr txBox="1"/>
          <p:nvPr/>
        </p:nvSpPr>
        <p:spPr>
          <a:xfrm>
            <a:off x="553934" y="1259959"/>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Hva får du ut av metoden?</a:t>
            </a:r>
          </a:p>
        </p:txBody>
      </p:sp>
      <p:sp>
        <p:nvSpPr>
          <p:cNvPr id="5" name="TextBox 4">
            <a:extLst>
              <a:ext uri="{FF2B5EF4-FFF2-40B4-BE49-F238E27FC236}">
                <a16:creationId xmlns:a16="http://schemas.microsoft.com/office/drawing/2014/main" id="{90CCA715-6BA1-4425-8AA1-335F9FEBF5DE}"/>
              </a:ext>
            </a:extLst>
          </p:cNvPr>
          <p:cNvSpPr txBox="1"/>
          <p:nvPr/>
        </p:nvSpPr>
        <p:spPr>
          <a:xfrm>
            <a:off x="549640" y="1598513"/>
            <a:ext cx="528259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Du får et bilde av hvordan kulturen i virksomheten din er satt sammen. Dette danner et godt grunnlag for å vurdere eventuelle tiltak rettet mot endring av kultur.</a:t>
            </a:r>
          </a:p>
        </p:txBody>
      </p:sp>
      <p:cxnSp>
        <p:nvCxnSpPr>
          <p:cNvPr id="24" name="Straight Connector 23">
            <a:extLst>
              <a:ext uri="{FF2B5EF4-FFF2-40B4-BE49-F238E27FC236}">
                <a16:creationId xmlns:a16="http://schemas.microsoft.com/office/drawing/2014/main" id="{6229429D-9B42-4477-926F-3FE8351B558E}"/>
              </a:ext>
            </a:extLst>
          </p:cNvPr>
          <p:cNvCxnSpPr/>
          <p:nvPr/>
        </p:nvCxnSpPr>
        <p:spPr>
          <a:xfrm>
            <a:off x="628477" y="1598399"/>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A468BCFB-34C1-4F42-BB9D-8B4CC512CFAE}"/>
              </a:ext>
            </a:extLst>
          </p:cNvPr>
          <p:cNvSpPr txBox="1"/>
          <p:nvPr/>
        </p:nvSpPr>
        <p:spPr>
          <a:xfrm>
            <a:off x="553934" y="2178633"/>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Hvordan?</a:t>
            </a:r>
          </a:p>
        </p:txBody>
      </p:sp>
      <p:sp>
        <p:nvSpPr>
          <p:cNvPr id="26" name="TextBox 25">
            <a:extLst>
              <a:ext uri="{FF2B5EF4-FFF2-40B4-BE49-F238E27FC236}">
                <a16:creationId xmlns:a16="http://schemas.microsoft.com/office/drawing/2014/main" id="{8BBF1942-1193-4A5D-9999-720B7470ABBD}"/>
              </a:ext>
            </a:extLst>
          </p:cNvPr>
          <p:cNvSpPr txBox="1"/>
          <p:nvPr/>
        </p:nvSpPr>
        <p:spPr>
          <a:xfrm>
            <a:off x="549640" y="2517187"/>
            <a:ext cx="5282593"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Del 1:</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Skriv ut CVF-rammeverket – gjerne i A3-format. Du kan også skrive ut de typiske kulturtrekkene, slik at dere har dette foran dere.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Inviter kollegaer og lederteam som du mener bør delta i denne aktiviteten.</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Individuelt: Alle bruker noen få minutter til å reflektere over hva som kjennetegner dagens kultur i virksomheten.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0"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Del 2:</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Ta utgangspunkt i skjemaet «Vurderingsinstrument for organisasjonskultur».</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Fordel 100 poeng på de ulike kulturelle typene for dagens kultur (slik kulturen faktisk er i dag).</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Denne oppgaven kan også gjennomføres som en digital spørreundersøkelse for å involvere større deler av virksomheten og se forskjeller på tvers av enheter og ledelsesnivåer.</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Tegn opp poengsummen i skjemaet for skåring med en heltrukket linje for å identifisere dagens kultur i virksomheten.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Konkretiser hvilken atferd som kjennetegner dagens kultur.</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Diskuter og noter hva som er konsekvensen av dagens kultur/atferd.</a:t>
            </a:r>
          </a:p>
        </p:txBody>
      </p:sp>
      <p:cxnSp>
        <p:nvCxnSpPr>
          <p:cNvPr id="27" name="Straight Connector 26">
            <a:extLst>
              <a:ext uri="{FF2B5EF4-FFF2-40B4-BE49-F238E27FC236}">
                <a16:creationId xmlns:a16="http://schemas.microsoft.com/office/drawing/2014/main" id="{C07EBDD9-D028-409E-8825-23A1C69505BE}"/>
              </a:ext>
            </a:extLst>
          </p:cNvPr>
          <p:cNvCxnSpPr/>
          <p:nvPr/>
        </p:nvCxnSpPr>
        <p:spPr>
          <a:xfrm>
            <a:off x="628477" y="2517073"/>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908ACD76-6084-40A5-848E-1696A52D07E1}"/>
              </a:ext>
            </a:extLst>
          </p:cNvPr>
          <p:cNvCxnSpPr/>
          <p:nvPr/>
        </p:nvCxnSpPr>
        <p:spPr>
          <a:xfrm>
            <a:off x="6096000" y="1259959"/>
            <a:ext cx="0" cy="4779334"/>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970B7D7D-EFE0-41F8-82DA-D0657646D919}"/>
              </a:ext>
            </a:extLst>
          </p:cNvPr>
          <p:cNvSpPr txBox="1"/>
          <p:nvPr/>
        </p:nvSpPr>
        <p:spPr>
          <a:xfrm>
            <a:off x="6359766" y="1259959"/>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Fordeler</a:t>
            </a:r>
          </a:p>
        </p:txBody>
      </p:sp>
      <p:sp>
        <p:nvSpPr>
          <p:cNvPr id="31" name="TextBox 30">
            <a:extLst>
              <a:ext uri="{FF2B5EF4-FFF2-40B4-BE49-F238E27FC236}">
                <a16:creationId xmlns:a16="http://schemas.microsoft.com/office/drawing/2014/main" id="{A1336C78-AF9A-4E15-AC78-C345A4CA3E3B}"/>
              </a:ext>
            </a:extLst>
          </p:cNvPr>
          <p:cNvSpPr txBox="1"/>
          <p:nvPr/>
        </p:nvSpPr>
        <p:spPr>
          <a:xfrm>
            <a:off x="6355473" y="1598513"/>
            <a:ext cx="448589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Gir en enkel oversikt over virksomhetens kultur. </a:t>
            </a:r>
          </a:p>
        </p:txBody>
      </p:sp>
      <p:cxnSp>
        <p:nvCxnSpPr>
          <p:cNvPr id="32" name="Straight Connector 31">
            <a:extLst>
              <a:ext uri="{FF2B5EF4-FFF2-40B4-BE49-F238E27FC236}">
                <a16:creationId xmlns:a16="http://schemas.microsoft.com/office/drawing/2014/main" id="{A9BD518A-09CC-4CC6-BFB4-335911A6C00B}"/>
              </a:ext>
            </a:extLst>
          </p:cNvPr>
          <p:cNvCxnSpPr/>
          <p:nvPr/>
        </p:nvCxnSpPr>
        <p:spPr>
          <a:xfrm>
            <a:off x="6434309" y="1598399"/>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33C8DE64-71A8-4F0A-BF6F-6216B9D48B3C}"/>
              </a:ext>
            </a:extLst>
          </p:cNvPr>
          <p:cNvSpPr txBox="1"/>
          <p:nvPr/>
        </p:nvSpPr>
        <p:spPr>
          <a:xfrm>
            <a:off x="6359766" y="2259010"/>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Ulemper</a:t>
            </a:r>
          </a:p>
        </p:txBody>
      </p:sp>
      <p:sp>
        <p:nvSpPr>
          <p:cNvPr id="34" name="TextBox 33">
            <a:extLst>
              <a:ext uri="{FF2B5EF4-FFF2-40B4-BE49-F238E27FC236}">
                <a16:creationId xmlns:a16="http://schemas.microsoft.com/office/drawing/2014/main" id="{3237BA0A-66E9-49FE-8E67-B0F19E5BC392}"/>
              </a:ext>
            </a:extLst>
          </p:cNvPr>
          <p:cNvSpPr txBox="1"/>
          <p:nvPr/>
        </p:nvSpPr>
        <p:spPr>
          <a:xfrm>
            <a:off x="6355473" y="2597564"/>
            <a:ext cx="448589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En organisasjonskultur er svært sammensatt og alt vil ikke fanges opp av rammeverket. Det kan oppleves som at «slik er kulturen» dersom bare kulturen med høyest score vektlegges.</a:t>
            </a:r>
          </a:p>
        </p:txBody>
      </p:sp>
      <p:cxnSp>
        <p:nvCxnSpPr>
          <p:cNvPr id="35" name="Straight Connector 34">
            <a:extLst>
              <a:ext uri="{FF2B5EF4-FFF2-40B4-BE49-F238E27FC236}">
                <a16:creationId xmlns:a16="http://schemas.microsoft.com/office/drawing/2014/main" id="{9CCD915F-FF25-4480-BF26-DECFDA58D165}"/>
              </a:ext>
            </a:extLst>
          </p:cNvPr>
          <p:cNvCxnSpPr/>
          <p:nvPr/>
        </p:nvCxnSpPr>
        <p:spPr>
          <a:xfrm>
            <a:off x="6434309" y="2597450"/>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56A221BC-18C2-4E63-8B4E-9012C3CB5818}"/>
              </a:ext>
            </a:extLst>
          </p:cNvPr>
          <p:cNvSpPr txBox="1"/>
          <p:nvPr/>
        </p:nvSpPr>
        <p:spPr>
          <a:xfrm>
            <a:off x="6359766" y="3251195"/>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Hvem bør delta?</a:t>
            </a:r>
          </a:p>
        </p:txBody>
      </p:sp>
      <p:sp>
        <p:nvSpPr>
          <p:cNvPr id="54" name="TextBox 53">
            <a:extLst>
              <a:ext uri="{FF2B5EF4-FFF2-40B4-BE49-F238E27FC236}">
                <a16:creationId xmlns:a16="http://schemas.microsoft.com/office/drawing/2014/main" id="{ED19851F-CF31-4761-A0D1-B6251F087845}"/>
              </a:ext>
            </a:extLst>
          </p:cNvPr>
          <p:cNvSpPr txBox="1"/>
          <p:nvPr/>
        </p:nvSpPr>
        <p:spPr>
          <a:xfrm>
            <a:off x="6355473" y="3589749"/>
            <a:ext cx="448589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En bred kombinasjon</a:t>
            </a:r>
            <a:r>
              <a:rPr kumimoji="0" lang="nb-NO" sz="1200" b="0" i="0" u="none" strike="noStrike" kern="1200" cap="none" spc="0" normalizeH="0" baseline="0" noProof="0">
                <a:ln>
                  <a:noFill/>
                </a:ln>
                <a:solidFill>
                  <a:srgbClr val="FF0000"/>
                </a:solidFill>
                <a:effectLst/>
                <a:uLnTx/>
                <a:uFillTx/>
                <a:latin typeface="Museo Sans 300"/>
                <a:ea typeface="+mn-ea"/>
                <a:cs typeface="+mn-cs"/>
              </a:rPr>
              <a:t> </a:t>
            </a:r>
            <a:r>
              <a:rPr kumimoji="0" lang="nb-NO" sz="1200" b="0" i="0" u="none" strike="noStrike" kern="1200" cap="none" spc="0" normalizeH="0" baseline="0" noProof="0">
                <a:ln>
                  <a:noFill/>
                </a:ln>
                <a:solidFill>
                  <a:srgbClr val="333030"/>
                </a:solidFill>
                <a:effectLst/>
                <a:uLnTx/>
                <a:uFillTx/>
                <a:latin typeface="Museo Sans 300"/>
                <a:ea typeface="+mn-ea"/>
                <a:cs typeface="+mn-cs"/>
              </a:rPr>
              <a:t>av medarbeidere fra ulike deler av virksomheten. Om mulig involver så mange som mulig gjennom en spørreundersøkelse.</a:t>
            </a:r>
          </a:p>
        </p:txBody>
      </p:sp>
      <p:cxnSp>
        <p:nvCxnSpPr>
          <p:cNvPr id="55" name="Straight Connector 54">
            <a:extLst>
              <a:ext uri="{FF2B5EF4-FFF2-40B4-BE49-F238E27FC236}">
                <a16:creationId xmlns:a16="http://schemas.microsoft.com/office/drawing/2014/main" id="{A5748680-3A36-466C-AE1C-9E603F804C33}"/>
              </a:ext>
            </a:extLst>
          </p:cNvPr>
          <p:cNvCxnSpPr/>
          <p:nvPr/>
        </p:nvCxnSpPr>
        <p:spPr>
          <a:xfrm>
            <a:off x="6434309" y="3589635"/>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147769D2-2A50-4C4B-88E0-D1DD498068A9}"/>
              </a:ext>
            </a:extLst>
          </p:cNvPr>
          <p:cNvSpPr txBox="1"/>
          <p:nvPr/>
        </p:nvSpPr>
        <p:spPr>
          <a:xfrm>
            <a:off x="6359766" y="4275502"/>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Hva trenger du?</a:t>
            </a:r>
          </a:p>
        </p:txBody>
      </p:sp>
      <p:sp>
        <p:nvSpPr>
          <p:cNvPr id="57" name="TextBox 56">
            <a:extLst>
              <a:ext uri="{FF2B5EF4-FFF2-40B4-BE49-F238E27FC236}">
                <a16:creationId xmlns:a16="http://schemas.microsoft.com/office/drawing/2014/main" id="{73880071-FD6B-4081-B1AB-A7351633BDB9}"/>
              </a:ext>
            </a:extLst>
          </p:cNvPr>
          <p:cNvSpPr txBox="1"/>
          <p:nvPr/>
        </p:nvSpPr>
        <p:spPr>
          <a:xfrm>
            <a:off x="6355473" y="4614056"/>
            <a:ext cx="448589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Spørreskjema, utskrift av CVF-rammeverk og beskrivelse av ulike kulturer.</a:t>
            </a:r>
          </a:p>
        </p:txBody>
      </p:sp>
      <p:cxnSp>
        <p:nvCxnSpPr>
          <p:cNvPr id="58" name="Straight Connector 57">
            <a:extLst>
              <a:ext uri="{FF2B5EF4-FFF2-40B4-BE49-F238E27FC236}">
                <a16:creationId xmlns:a16="http://schemas.microsoft.com/office/drawing/2014/main" id="{35865BE0-B3A2-4797-BAE3-4F1CB6C6A7C3}"/>
              </a:ext>
            </a:extLst>
          </p:cNvPr>
          <p:cNvCxnSpPr/>
          <p:nvPr/>
        </p:nvCxnSpPr>
        <p:spPr>
          <a:xfrm>
            <a:off x="6434309" y="4613942"/>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BA396007-4F1A-479A-9424-A960D383328B}"/>
              </a:ext>
            </a:extLst>
          </p:cNvPr>
          <p:cNvSpPr txBox="1"/>
          <p:nvPr/>
        </p:nvSpPr>
        <p:spPr>
          <a:xfrm>
            <a:off x="6359766" y="4994121"/>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Tidsbruk</a:t>
            </a:r>
          </a:p>
        </p:txBody>
      </p:sp>
      <p:sp>
        <p:nvSpPr>
          <p:cNvPr id="60" name="TextBox 59">
            <a:extLst>
              <a:ext uri="{FF2B5EF4-FFF2-40B4-BE49-F238E27FC236}">
                <a16:creationId xmlns:a16="http://schemas.microsoft.com/office/drawing/2014/main" id="{2BE03172-E4E4-495A-81E7-63ED644D03A7}"/>
              </a:ext>
            </a:extLst>
          </p:cNvPr>
          <p:cNvSpPr txBox="1"/>
          <p:nvPr/>
        </p:nvSpPr>
        <p:spPr>
          <a:xfrm>
            <a:off x="6355473" y="5332675"/>
            <a:ext cx="448589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Avhengig av gjennomføringsform for scoring. 1 arbeidsmøte på 1-2 timer for diskusjon og beskrivelse av dagens kultur og konsekvenser. </a:t>
            </a:r>
          </a:p>
        </p:txBody>
      </p:sp>
      <p:cxnSp>
        <p:nvCxnSpPr>
          <p:cNvPr id="61" name="Straight Connector 60">
            <a:extLst>
              <a:ext uri="{FF2B5EF4-FFF2-40B4-BE49-F238E27FC236}">
                <a16:creationId xmlns:a16="http://schemas.microsoft.com/office/drawing/2014/main" id="{A71BE3E1-E860-41D9-8C98-759AAF1F8838}"/>
              </a:ext>
            </a:extLst>
          </p:cNvPr>
          <p:cNvCxnSpPr/>
          <p:nvPr/>
        </p:nvCxnSpPr>
        <p:spPr>
          <a:xfrm>
            <a:off x="6434309" y="5332561"/>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6692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6B0ADAF-F5C0-44B9-B68F-A18D2CA80F89}"/>
              </a:ext>
            </a:extLst>
          </p:cNvPr>
          <p:cNvSpPr>
            <a:spLocks noGrp="1"/>
          </p:cNvSpPr>
          <p:nvPr>
            <p:ph type="title"/>
          </p:nvPr>
        </p:nvSpPr>
        <p:spPr/>
        <p:txBody>
          <a:bodyPr/>
          <a:lstStyle/>
          <a:p>
            <a:r>
              <a:rPr lang="nb-NO"/>
              <a:t>CVF 2/3</a:t>
            </a:r>
          </a:p>
        </p:txBody>
      </p:sp>
      <p:sp>
        <p:nvSpPr>
          <p:cNvPr id="5" name="Footer Placeholder 4">
            <a:extLst>
              <a:ext uri="{FF2B5EF4-FFF2-40B4-BE49-F238E27FC236}">
                <a16:creationId xmlns:a16="http://schemas.microsoft.com/office/drawing/2014/main" id="{D7F6D674-DA59-42F5-8455-B5C4476492CD}"/>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a:ln>
                  <a:noFill/>
                </a:ln>
                <a:solidFill>
                  <a:srgbClr val="333030"/>
                </a:solidFill>
                <a:effectLst/>
                <a:uLnTx/>
                <a:uFillTx/>
                <a:latin typeface="Museo Sans 300"/>
                <a:ea typeface="+mn-ea"/>
                <a:cs typeface="+mn-cs"/>
              </a:rPr>
              <a:t>digitalnorway.com</a:t>
            </a:r>
          </a:p>
        </p:txBody>
      </p:sp>
      <p:grpSp>
        <p:nvGrpSpPr>
          <p:cNvPr id="23" name="Group 22">
            <a:extLst>
              <a:ext uri="{FF2B5EF4-FFF2-40B4-BE49-F238E27FC236}">
                <a16:creationId xmlns:a16="http://schemas.microsoft.com/office/drawing/2014/main" id="{F6A8DC09-815A-432C-B71D-4F4302FDE4A9}"/>
              </a:ext>
            </a:extLst>
          </p:cNvPr>
          <p:cNvGrpSpPr/>
          <p:nvPr/>
        </p:nvGrpSpPr>
        <p:grpSpPr>
          <a:xfrm>
            <a:off x="3053469" y="1329099"/>
            <a:ext cx="6238522" cy="4575832"/>
            <a:chOff x="3053469" y="1329099"/>
            <a:chExt cx="6238522" cy="4575832"/>
          </a:xfrm>
        </p:grpSpPr>
        <p:grpSp>
          <p:nvGrpSpPr>
            <p:cNvPr id="2" name="Group 1">
              <a:extLst>
                <a:ext uri="{FF2B5EF4-FFF2-40B4-BE49-F238E27FC236}">
                  <a16:creationId xmlns:a16="http://schemas.microsoft.com/office/drawing/2014/main" id="{F6923C0B-56F1-4345-A0ED-782D5FDAE154}"/>
                </a:ext>
              </a:extLst>
            </p:cNvPr>
            <p:cNvGrpSpPr/>
            <p:nvPr/>
          </p:nvGrpSpPr>
          <p:grpSpPr>
            <a:xfrm>
              <a:off x="3053469" y="1329099"/>
              <a:ext cx="6238522" cy="4575832"/>
              <a:chOff x="3053469" y="1329099"/>
              <a:chExt cx="6238522" cy="4575832"/>
            </a:xfrm>
          </p:grpSpPr>
          <p:pic>
            <p:nvPicPr>
              <p:cNvPr id="7" name="Picture 6">
                <a:extLst>
                  <a:ext uri="{FF2B5EF4-FFF2-40B4-BE49-F238E27FC236}">
                    <a16:creationId xmlns:a16="http://schemas.microsoft.com/office/drawing/2014/main" id="{741A3EC8-5460-493D-BBB4-CB7D056F4A68}"/>
                  </a:ext>
                </a:extLst>
              </p:cNvPr>
              <p:cNvPicPr>
                <a:picLocks noChangeAspect="1"/>
              </p:cNvPicPr>
              <p:nvPr/>
            </p:nvPicPr>
            <p:blipFill>
              <a:blip r:embed="rId2"/>
              <a:stretch>
                <a:fillRect/>
              </a:stretch>
            </p:blipFill>
            <p:spPr>
              <a:xfrm>
                <a:off x="3053469" y="1329099"/>
                <a:ext cx="6238522" cy="4575832"/>
              </a:xfrm>
              <a:prstGeom prst="rect">
                <a:avLst/>
              </a:prstGeom>
            </p:spPr>
          </p:pic>
          <p:cxnSp>
            <p:nvCxnSpPr>
              <p:cNvPr id="3" name="Straight Connector 2">
                <a:extLst>
                  <a:ext uri="{FF2B5EF4-FFF2-40B4-BE49-F238E27FC236}">
                    <a16:creationId xmlns:a16="http://schemas.microsoft.com/office/drawing/2014/main" id="{5F54815C-8F88-41A5-9B5C-4CC07C9FCA33}"/>
                  </a:ext>
                </a:extLst>
              </p:cNvPr>
              <p:cNvCxnSpPr/>
              <p:nvPr/>
            </p:nvCxnSpPr>
            <p:spPr>
              <a:xfrm>
                <a:off x="4904096" y="2251881"/>
                <a:ext cx="2433850" cy="2702256"/>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9BF4075-ABD9-4048-B875-FFA8D5FE544B}"/>
                  </a:ext>
                </a:extLst>
              </p:cNvPr>
              <p:cNvCxnSpPr>
                <a:cxnSpLocks/>
              </p:cNvCxnSpPr>
              <p:nvPr/>
            </p:nvCxnSpPr>
            <p:spPr>
              <a:xfrm flipH="1">
                <a:off x="4904096" y="2251881"/>
                <a:ext cx="2433850" cy="2702256"/>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EC5BD1F9-15EA-4F28-8954-4469B545712F}"/>
                  </a:ext>
                </a:extLst>
              </p:cNvPr>
              <p:cNvGrpSpPr/>
              <p:nvPr/>
            </p:nvGrpSpPr>
            <p:grpSpPr>
              <a:xfrm>
                <a:off x="4873424" y="2218334"/>
                <a:ext cx="1275895" cy="1432228"/>
                <a:chOff x="4873424" y="2218334"/>
                <a:chExt cx="1275895" cy="1432228"/>
              </a:xfrm>
            </p:grpSpPr>
            <p:cxnSp>
              <p:nvCxnSpPr>
                <p:cNvPr id="9" name="Straight Connector 8">
                  <a:extLst>
                    <a:ext uri="{FF2B5EF4-FFF2-40B4-BE49-F238E27FC236}">
                      <a16:creationId xmlns:a16="http://schemas.microsoft.com/office/drawing/2014/main" id="{B71A9045-B534-4373-97D7-6DEC782DB55C}"/>
                    </a:ext>
                  </a:extLst>
                </p:cNvPr>
                <p:cNvCxnSpPr/>
                <p:nvPr/>
              </p:nvCxnSpPr>
              <p:spPr>
                <a:xfrm flipH="1">
                  <a:off x="6087976" y="3583468"/>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6157963-B89F-4A80-B897-106E7AA11A71}"/>
                    </a:ext>
                  </a:extLst>
                </p:cNvPr>
                <p:cNvCxnSpPr/>
                <p:nvPr/>
              </p:nvCxnSpPr>
              <p:spPr>
                <a:xfrm flipH="1">
                  <a:off x="5845064" y="3310442"/>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442A85-736A-455A-934D-8B18E24DE06B}"/>
                    </a:ext>
                  </a:extLst>
                </p:cNvPr>
                <p:cNvCxnSpPr/>
                <p:nvPr/>
              </p:nvCxnSpPr>
              <p:spPr>
                <a:xfrm flipH="1">
                  <a:off x="5602154" y="3037415"/>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DC573F3-838A-4BD8-A19A-8E8E4CA4DBC2}"/>
                    </a:ext>
                  </a:extLst>
                </p:cNvPr>
                <p:cNvCxnSpPr/>
                <p:nvPr/>
              </p:nvCxnSpPr>
              <p:spPr>
                <a:xfrm flipH="1">
                  <a:off x="5359244" y="2764388"/>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F81D6EE-3FE4-4870-853D-4F508899AB2F}"/>
                    </a:ext>
                  </a:extLst>
                </p:cNvPr>
                <p:cNvCxnSpPr/>
                <p:nvPr/>
              </p:nvCxnSpPr>
              <p:spPr>
                <a:xfrm flipH="1">
                  <a:off x="5116334" y="2491361"/>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EF15E5B-A5DA-4173-BCBE-913749B9938F}"/>
                    </a:ext>
                  </a:extLst>
                </p:cNvPr>
                <p:cNvCxnSpPr/>
                <p:nvPr/>
              </p:nvCxnSpPr>
              <p:spPr>
                <a:xfrm flipH="1">
                  <a:off x="4873424" y="2218334"/>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CA6443DE-1FAA-4368-B7E4-A77EDF403C86}"/>
                  </a:ext>
                </a:extLst>
              </p:cNvPr>
              <p:cNvGrpSpPr/>
              <p:nvPr/>
            </p:nvGrpSpPr>
            <p:grpSpPr>
              <a:xfrm>
                <a:off x="6118647" y="3603009"/>
                <a:ext cx="1275895" cy="1432228"/>
                <a:chOff x="4873424" y="2218334"/>
                <a:chExt cx="1275895" cy="1432228"/>
              </a:xfrm>
            </p:grpSpPr>
            <p:cxnSp>
              <p:nvCxnSpPr>
                <p:cNvPr id="17" name="Straight Connector 16">
                  <a:extLst>
                    <a:ext uri="{FF2B5EF4-FFF2-40B4-BE49-F238E27FC236}">
                      <a16:creationId xmlns:a16="http://schemas.microsoft.com/office/drawing/2014/main" id="{660B477D-CE3D-411F-87B8-4313E6D5D74D}"/>
                    </a:ext>
                  </a:extLst>
                </p:cNvPr>
                <p:cNvCxnSpPr/>
                <p:nvPr/>
              </p:nvCxnSpPr>
              <p:spPr>
                <a:xfrm flipH="1">
                  <a:off x="6087976" y="3583468"/>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264C793-3763-47D2-9D88-E0150D4D929B}"/>
                    </a:ext>
                  </a:extLst>
                </p:cNvPr>
                <p:cNvCxnSpPr/>
                <p:nvPr/>
              </p:nvCxnSpPr>
              <p:spPr>
                <a:xfrm flipH="1">
                  <a:off x="5845064" y="3310442"/>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AC7BEA8-32B6-4868-B5E8-A6D1B8122831}"/>
                    </a:ext>
                  </a:extLst>
                </p:cNvPr>
                <p:cNvCxnSpPr/>
                <p:nvPr/>
              </p:nvCxnSpPr>
              <p:spPr>
                <a:xfrm flipH="1">
                  <a:off x="5602154" y="3037415"/>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C706EBA-BDAF-4161-88F4-BEA8D0395ED5}"/>
                    </a:ext>
                  </a:extLst>
                </p:cNvPr>
                <p:cNvCxnSpPr/>
                <p:nvPr/>
              </p:nvCxnSpPr>
              <p:spPr>
                <a:xfrm flipH="1">
                  <a:off x="5359244" y="2764388"/>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65057D4-772B-4966-9E5A-4CC2497F7E83}"/>
                    </a:ext>
                  </a:extLst>
                </p:cNvPr>
                <p:cNvCxnSpPr/>
                <p:nvPr/>
              </p:nvCxnSpPr>
              <p:spPr>
                <a:xfrm flipH="1">
                  <a:off x="5116334" y="2491361"/>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FFC9742-AA1F-4A6F-A1AE-DB44932B532A}"/>
                    </a:ext>
                  </a:extLst>
                </p:cNvPr>
                <p:cNvCxnSpPr/>
                <p:nvPr/>
              </p:nvCxnSpPr>
              <p:spPr>
                <a:xfrm flipH="1">
                  <a:off x="4873424" y="2218334"/>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nvGrpSpPr>
              <p:cNvPr id="37" name="Group 36">
                <a:extLst>
                  <a:ext uri="{FF2B5EF4-FFF2-40B4-BE49-F238E27FC236}">
                    <a16:creationId xmlns:a16="http://schemas.microsoft.com/office/drawing/2014/main" id="{F3C32F90-7CA6-4116-8C97-B331011549A6}"/>
                  </a:ext>
                </a:extLst>
              </p:cNvPr>
              <p:cNvGrpSpPr/>
              <p:nvPr/>
            </p:nvGrpSpPr>
            <p:grpSpPr>
              <a:xfrm flipH="1">
                <a:off x="6116774" y="2163778"/>
                <a:ext cx="1275895" cy="1432228"/>
                <a:chOff x="4873424" y="2218334"/>
                <a:chExt cx="1275895" cy="1432228"/>
              </a:xfrm>
            </p:grpSpPr>
            <p:cxnSp>
              <p:nvCxnSpPr>
                <p:cNvPr id="38" name="Straight Connector 37">
                  <a:extLst>
                    <a:ext uri="{FF2B5EF4-FFF2-40B4-BE49-F238E27FC236}">
                      <a16:creationId xmlns:a16="http://schemas.microsoft.com/office/drawing/2014/main" id="{30770627-D8AF-406B-AB46-63A4B7146BCD}"/>
                    </a:ext>
                  </a:extLst>
                </p:cNvPr>
                <p:cNvCxnSpPr/>
                <p:nvPr/>
              </p:nvCxnSpPr>
              <p:spPr>
                <a:xfrm flipH="1">
                  <a:off x="6087976" y="3583468"/>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48FFF43-B8E5-4477-9435-859AA3E66175}"/>
                    </a:ext>
                  </a:extLst>
                </p:cNvPr>
                <p:cNvCxnSpPr/>
                <p:nvPr/>
              </p:nvCxnSpPr>
              <p:spPr>
                <a:xfrm flipH="1">
                  <a:off x="5845064" y="3310442"/>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CEAB6D49-5CD7-4E06-94BA-75BA69F9550A}"/>
                    </a:ext>
                  </a:extLst>
                </p:cNvPr>
                <p:cNvCxnSpPr/>
                <p:nvPr/>
              </p:nvCxnSpPr>
              <p:spPr>
                <a:xfrm flipH="1">
                  <a:off x="5602154" y="3037415"/>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6C17764-894D-4DB2-960B-6CDBD55E6683}"/>
                    </a:ext>
                  </a:extLst>
                </p:cNvPr>
                <p:cNvCxnSpPr/>
                <p:nvPr/>
              </p:nvCxnSpPr>
              <p:spPr>
                <a:xfrm flipH="1">
                  <a:off x="5359244" y="2764388"/>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D31718D9-8E00-4924-813A-15CC2397E248}"/>
                    </a:ext>
                  </a:extLst>
                </p:cNvPr>
                <p:cNvCxnSpPr/>
                <p:nvPr/>
              </p:nvCxnSpPr>
              <p:spPr>
                <a:xfrm flipH="1">
                  <a:off x="5116334" y="2491361"/>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D14CFB4-996A-4AB3-8040-6174F730A2FF}"/>
                    </a:ext>
                  </a:extLst>
                </p:cNvPr>
                <p:cNvCxnSpPr/>
                <p:nvPr/>
              </p:nvCxnSpPr>
              <p:spPr>
                <a:xfrm flipH="1">
                  <a:off x="4873424" y="2218334"/>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nvGrpSpPr>
              <p:cNvPr id="51" name="Group 50">
                <a:extLst>
                  <a:ext uri="{FF2B5EF4-FFF2-40B4-BE49-F238E27FC236}">
                    <a16:creationId xmlns:a16="http://schemas.microsoft.com/office/drawing/2014/main" id="{D9988F75-C63B-4BE8-AA3F-63B61A779C1E}"/>
                  </a:ext>
                </a:extLst>
              </p:cNvPr>
              <p:cNvGrpSpPr/>
              <p:nvPr/>
            </p:nvGrpSpPr>
            <p:grpSpPr>
              <a:xfrm flipH="1">
                <a:off x="4858089" y="3555456"/>
                <a:ext cx="1275895" cy="1432228"/>
                <a:chOff x="4873424" y="2218334"/>
                <a:chExt cx="1275895" cy="1432228"/>
              </a:xfrm>
            </p:grpSpPr>
            <p:cxnSp>
              <p:nvCxnSpPr>
                <p:cNvPr id="52" name="Straight Connector 51">
                  <a:extLst>
                    <a:ext uri="{FF2B5EF4-FFF2-40B4-BE49-F238E27FC236}">
                      <a16:creationId xmlns:a16="http://schemas.microsoft.com/office/drawing/2014/main" id="{D15976FE-1899-40CA-87B4-AFB84A472CB2}"/>
                    </a:ext>
                  </a:extLst>
                </p:cNvPr>
                <p:cNvCxnSpPr/>
                <p:nvPr/>
              </p:nvCxnSpPr>
              <p:spPr>
                <a:xfrm flipH="1">
                  <a:off x="6087976" y="3583468"/>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D06F6898-0744-422E-A988-A9E3A03B42A2}"/>
                    </a:ext>
                  </a:extLst>
                </p:cNvPr>
                <p:cNvCxnSpPr/>
                <p:nvPr/>
              </p:nvCxnSpPr>
              <p:spPr>
                <a:xfrm flipH="1">
                  <a:off x="5845064" y="3310442"/>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3BBB1039-6805-48DF-99A7-66312FAB20E1}"/>
                    </a:ext>
                  </a:extLst>
                </p:cNvPr>
                <p:cNvCxnSpPr/>
                <p:nvPr/>
              </p:nvCxnSpPr>
              <p:spPr>
                <a:xfrm flipH="1">
                  <a:off x="5602154" y="3037415"/>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91AD0DF-6852-4FF7-820E-B02A423F397E}"/>
                    </a:ext>
                  </a:extLst>
                </p:cNvPr>
                <p:cNvCxnSpPr/>
                <p:nvPr/>
              </p:nvCxnSpPr>
              <p:spPr>
                <a:xfrm flipH="1">
                  <a:off x="5359244" y="2764388"/>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96369723-33BE-40E2-9973-1BE8A075D2A1}"/>
                    </a:ext>
                  </a:extLst>
                </p:cNvPr>
                <p:cNvCxnSpPr/>
                <p:nvPr/>
              </p:nvCxnSpPr>
              <p:spPr>
                <a:xfrm flipH="1">
                  <a:off x="5116334" y="2491361"/>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80D02828-61B6-45DA-98ED-D5B8C9A09D2C}"/>
                    </a:ext>
                  </a:extLst>
                </p:cNvPr>
                <p:cNvCxnSpPr/>
                <p:nvPr/>
              </p:nvCxnSpPr>
              <p:spPr>
                <a:xfrm flipH="1">
                  <a:off x="4873424" y="2218334"/>
                  <a:ext cx="61343" cy="67094"/>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sp>
          <p:nvSpPr>
            <p:cNvPr id="4" name="Oval 3">
              <a:extLst>
                <a:ext uri="{FF2B5EF4-FFF2-40B4-BE49-F238E27FC236}">
                  <a16:creationId xmlns:a16="http://schemas.microsoft.com/office/drawing/2014/main" id="{34F4CCB8-2AD1-4F95-B91D-8106CE973807}"/>
                </a:ext>
              </a:extLst>
            </p:cNvPr>
            <p:cNvSpPr/>
            <p:nvPr/>
          </p:nvSpPr>
          <p:spPr>
            <a:xfrm>
              <a:off x="3471786" y="1863029"/>
              <a:ext cx="1109994" cy="64087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47" name="Oval 46">
              <a:extLst>
                <a:ext uri="{FF2B5EF4-FFF2-40B4-BE49-F238E27FC236}">
                  <a16:creationId xmlns:a16="http://schemas.microsoft.com/office/drawing/2014/main" id="{8772DB34-34A3-46F0-8370-A3F017BCF723}"/>
                </a:ext>
              </a:extLst>
            </p:cNvPr>
            <p:cNvSpPr/>
            <p:nvPr/>
          </p:nvSpPr>
          <p:spPr>
            <a:xfrm>
              <a:off x="7696622" y="1895009"/>
              <a:ext cx="1109994" cy="64087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48" name="Oval 47">
              <a:extLst>
                <a:ext uri="{FF2B5EF4-FFF2-40B4-BE49-F238E27FC236}">
                  <a16:creationId xmlns:a16="http://schemas.microsoft.com/office/drawing/2014/main" id="{2021F915-5439-4F8C-BD65-2FD7EB2A6F03}"/>
                </a:ext>
              </a:extLst>
            </p:cNvPr>
            <p:cNvSpPr/>
            <p:nvPr/>
          </p:nvSpPr>
          <p:spPr>
            <a:xfrm>
              <a:off x="7678373" y="4762211"/>
              <a:ext cx="1109994" cy="64087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49" name="Oval 48">
              <a:extLst>
                <a:ext uri="{FF2B5EF4-FFF2-40B4-BE49-F238E27FC236}">
                  <a16:creationId xmlns:a16="http://schemas.microsoft.com/office/drawing/2014/main" id="{79B04443-1CEC-4CBB-8BD5-DFADEA4EE085}"/>
                </a:ext>
              </a:extLst>
            </p:cNvPr>
            <p:cNvSpPr/>
            <p:nvPr/>
          </p:nvSpPr>
          <p:spPr>
            <a:xfrm>
              <a:off x="3396357" y="4762211"/>
              <a:ext cx="1109994" cy="64087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grpSp>
      <p:sp>
        <p:nvSpPr>
          <p:cNvPr id="50" name="TextBox 49">
            <a:extLst>
              <a:ext uri="{FF2B5EF4-FFF2-40B4-BE49-F238E27FC236}">
                <a16:creationId xmlns:a16="http://schemas.microsoft.com/office/drawing/2014/main" id="{97768A06-8887-480F-833C-9FE4BD2DEBA3}"/>
              </a:ext>
            </a:extLst>
          </p:cNvPr>
          <p:cNvSpPr txBox="1"/>
          <p:nvPr/>
        </p:nvSpPr>
        <p:spPr>
          <a:xfrm>
            <a:off x="528536" y="4246556"/>
            <a:ext cx="3704535" cy="17851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a:ln>
                  <a:noFill/>
                </a:ln>
                <a:solidFill>
                  <a:srgbClr val="333030"/>
                </a:solidFill>
                <a:effectLst/>
                <a:uLnTx/>
                <a:uFillTx/>
                <a:latin typeface="Museo Sans 300"/>
                <a:ea typeface="+mn-ea"/>
                <a:cs typeface="+mn-cs"/>
              </a:rPr>
              <a:t>En arbeidsplass som er sterkt formalisert og strukturert. Prosedyrer styrer hva man skal gjøre og hvordan det skal gjøres. Det er viktig at ting gjøres riktig. Det er viktig at personer og saker behandles ordentlig. Det er viktig med forutsigbarhet. Klare regler og strukturer sikrer rettferdighet. Virksomheten må kunne holde stø kurs også når omgivelsene er urolige og skiftende.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a:ln>
                  <a:noFill/>
                </a:ln>
                <a:solidFill>
                  <a:srgbClr val="333030"/>
                </a:solidFill>
                <a:effectLst/>
                <a:uLnTx/>
                <a:uFillTx/>
                <a:latin typeface="Museo Sans 300"/>
                <a:ea typeface="+mn-ea"/>
                <a:cs typeface="+mn-cs"/>
              </a:rPr>
              <a:t>Fokus:</a:t>
            </a:r>
            <a:r>
              <a:rPr kumimoji="0" lang="nb-NO" sz="1000" b="0" i="0" u="none" strike="noStrike" kern="1200" cap="none" spc="0" normalizeH="0" baseline="0" noProof="0">
                <a:ln>
                  <a:noFill/>
                </a:ln>
                <a:solidFill>
                  <a:srgbClr val="333030"/>
                </a:solidFill>
                <a:effectLst/>
                <a:uLnTx/>
                <a:uFillTx/>
                <a:latin typeface="Museo Sans 300"/>
                <a:ea typeface="+mn-ea"/>
                <a:cs typeface="+mn-cs"/>
              </a:rPr>
              <a:t> Kontroll</a:t>
            </a:r>
            <a:br>
              <a:rPr kumimoji="0" lang="nb-NO" sz="1000" b="1" i="0" u="none" strike="noStrike" kern="1200" cap="none" spc="0" normalizeH="0" baseline="0" noProof="0">
                <a:ln>
                  <a:noFill/>
                </a:ln>
                <a:solidFill>
                  <a:srgbClr val="333030"/>
                </a:solidFill>
                <a:effectLst/>
                <a:uLnTx/>
                <a:uFillTx/>
                <a:latin typeface="Museo Sans 300"/>
                <a:ea typeface="+mn-ea"/>
                <a:cs typeface="+mn-cs"/>
              </a:rPr>
            </a:br>
            <a:r>
              <a:rPr kumimoji="0" lang="nb-NO" sz="1000" b="1" i="0" u="none" strike="noStrike" kern="1200" cap="none" spc="0" normalizeH="0" baseline="0" noProof="0">
                <a:ln>
                  <a:noFill/>
                </a:ln>
                <a:solidFill>
                  <a:srgbClr val="333030"/>
                </a:solidFill>
                <a:effectLst/>
                <a:uLnTx/>
                <a:uFillTx/>
                <a:latin typeface="Museo Sans 300"/>
                <a:ea typeface="+mn-ea"/>
                <a:cs typeface="+mn-cs"/>
              </a:rPr>
              <a:t>Drivere for verdi:</a:t>
            </a:r>
            <a:r>
              <a:rPr kumimoji="0" lang="nb-NO" sz="1000" b="0" i="0" u="none" strike="noStrike" kern="1200" cap="none" spc="0" normalizeH="0" baseline="0" noProof="0">
                <a:ln>
                  <a:noFill/>
                </a:ln>
                <a:solidFill>
                  <a:srgbClr val="333030"/>
                </a:solidFill>
                <a:effectLst/>
                <a:uLnTx/>
                <a:uFillTx/>
                <a:latin typeface="Museo Sans 300"/>
                <a:ea typeface="+mn-ea"/>
                <a:cs typeface="+mn-cs"/>
              </a:rPr>
              <a:t> Effektivitet, punktlighet og standardisering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a:ln>
                  <a:noFill/>
                </a:ln>
                <a:solidFill>
                  <a:srgbClr val="333030"/>
                </a:solidFill>
                <a:effectLst/>
                <a:uLnTx/>
                <a:uFillTx/>
                <a:latin typeface="Museo Sans 300"/>
                <a:ea typeface="+mn-ea"/>
                <a:cs typeface="+mn-cs"/>
              </a:rPr>
              <a:t>Drivere for effektivitet:</a:t>
            </a:r>
            <a:r>
              <a:rPr kumimoji="0" lang="nb-NO" sz="1000" b="0" i="0" u="none" strike="noStrike" kern="1200" cap="none" spc="0" normalizeH="0" baseline="0" noProof="0">
                <a:ln>
                  <a:noFill/>
                </a:ln>
                <a:solidFill>
                  <a:srgbClr val="333030"/>
                </a:solidFill>
                <a:effectLst/>
                <a:uLnTx/>
                <a:uFillTx/>
                <a:latin typeface="Museo Sans 300"/>
                <a:ea typeface="+mn-ea"/>
                <a:cs typeface="+mn-cs"/>
              </a:rPr>
              <a:t> Kontroll og effektivisering av prosesser</a:t>
            </a:r>
            <a:endParaRPr kumimoji="0" lang="nb-NO" sz="1000" b="1"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a:ln>
                  <a:noFill/>
                </a:ln>
                <a:solidFill>
                  <a:srgbClr val="333030"/>
                </a:solidFill>
                <a:effectLst/>
                <a:uLnTx/>
                <a:uFillTx/>
                <a:latin typeface="Museo Sans 300"/>
                <a:ea typeface="+mn-ea"/>
                <a:cs typeface="+mn-cs"/>
              </a:rPr>
              <a:t> </a:t>
            </a:r>
          </a:p>
        </p:txBody>
      </p:sp>
      <p:sp>
        <p:nvSpPr>
          <p:cNvPr id="46" name="TextBox 45">
            <a:extLst>
              <a:ext uri="{FF2B5EF4-FFF2-40B4-BE49-F238E27FC236}">
                <a16:creationId xmlns:a16="http://schemas.microsoft.com/office/drawing/2014/main" id="{B6F06D38-CA46-445E-AC7D-3ECD1F632FD5}"/>
              </a:ext>
            </a:extLst>
          </p:cNvPr>
          <p:cNvSpPr txBox="1"/>
          <p:nvPr/>
        </p:nvSpPr>
        <p:spPr>
          <a:xfrm>
            <a:off x="531889" y="1411478"/>
            <a:ext cx="3704535"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a:ln>
                  <a:noFill/>
                </a:ln>
                <a:solidFill>
                  <a:srgbClr val="333030"/>
                </a:solidFill>
                <a:effectLst/>
                <a:uLnTx/>
                <a:uFillTx/>
                <a:latin typeface="Museo Sans 300"/>
                <a:ea typeface="+mn-ea"/>
                <a:cs typeface="+mn-cs"/>
              </a:rPr>
              <a:t>En vennlig, personlig og menneskeorientert kultur. De ansatte gir og deler mye av seg selv. Kompetanseutvikling vektlegges og man er fleksible for å finne løsninger for sine medarbeidere. Man tror på autonome og selvgående medarbeidere. Det er viktig å ha et godt arbeidsmiljø preget av samhold og gjensidig støtte.</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nb-NO" sz="1000" b="0" i="0" u="none" strike="noStrike" kern="1200" cap="none" spc="0" normalizeH="0" baseline="0" noProof="0">
                <a:ln>
                  <a:noFill/>
                </a:ln>
                <a:solidFill>
                  <a:srgbClr val="333030"/>
                </a:solidFill>
                <a:effectLst/>
                <a:uLnTx/>
                <a:uFillTx/>
                <a:latin typeface="Museo Sans 300"/>
                <a:ea typeface="+mn-ea"/>
                <a:cs typeface="+mn-cs"/>
              </a:rPr>
            </a:br>
            <a:r>
              <a:rPr kumimoji="0" lang="nb-NO" sz="1000" b="1" i="0" u="none" strike="noStrike" kern="1200" cap="none" spc="0" normalizeH="0" baseline="0" noProof="0">
                <a:ln>
                  <a:noFill/>
                </a:ln>
                <a:solidFill>
                  <a:srgbClr val="333030"/>
                </a:solidFill>
                <a:effectLst/>
                <a:uLnTx/>
                <a:uFillTx/>
                <a:latin typeface="Museo Sans 300"/>
                <a:ea typeface="+mn-ea"/>
                <a:cs typeface="+mn-cs"/>
              </a:rPr>
              <a:t>Fokus: </a:t>
            </a:r>
            <a:r>
              <a:rPr kumimoji="0" lang="nb-NO" sz="1000" b="0" i="0" u="none" strike="noStrike" kern="1200" cap="none" spc="0" normalizeH="0" baseline="0" noProof="0">
                <a:ln>
                  <a:noFill/>
                </a:ln>
                <a:solidFill>
                  <a:srgbClr val="333030"/>
                </a:solidFill>
                <a:effectLst/>
                <a:uLnTx/>
                <a:uFillTx/>
                <a:latin typeface="Museo Sans 300"/>
                <a:ea typeface="+mn-ea"/>
                <a:cs typeface="+mn-cs"/>
              </a:rPr>
              <a:t>Samarbeid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a:ln>
                  <a:noFill/>
                </a:ln>
                <a:solidFill>
                  <a:srgbClr val="333030"/>
                </a:solidFill>
                <a:effectLst/>
                <a:uLnTx/>
                <a:uFillTx/>
                <a:latin typeface="Museo Sans 300"/>
                <a:ea typeface="+mn-ea"/>
                <a:cs typeface="+mn-cs"/>
              </a:rPr>
              <a:t>Drivere for verdi:</a:t>
            </a:r>
            <a:r>
              <a:rPr kumimoji="0" lang="nb-NO" sz="1000" b="0" i="0" u="none" strike="noStrike" kern="1200" cap="none" spc="0" normalizeH="0" baseline="0" noProof="0">
                <a:ln>
                  <a:noFill/>
                </a:ln>
                <a:solidFill>
                  <a:srgbClr val="333030"/>
                </a:solidFill>
                <a:effectLst/>
                <a:uLnTx/>
                <a:uFillTx/>
                <a:latin typeface="Museo Sans 300"/>
                <a:ea typeface="+mn-ea"/>
                <a:cs typeface="+mn-cs"/>
              </a:rPr>
              <a:t> Forpliktelse, kommunikasjon og utvikling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a:ln>
                  <a:noFill/>
                </a:ln>
                <a:solidFill>
                  <a:srgbClr val="333030"/>
                </a:solidFill>
                <a:effectLst/>
                <a:uLnTx/>
                <a:uFillTx/>
                <a:latin typeface="Museo Sans 300"/>
                <a:ea typeface="+mn-ea"/>
                <a:cs typeface="+mn-cs"/>
              </a:rPr>
              <a:t>Driver for effektivitet:</a:t>
            </a:r>
            <a:r>
              <a:rPr kumimoji="0" lang="nb-NO" sz="1000" b="0" i="0" u="none" strike="noStrike" kern="1200" cap="none" spc="0" normalizeH="0" baseline="0" noProof="0">
                <a:ln>
                  <a:noFill/>
                </a:ln>
                <a:solidFill>
                  <a:srgbClr val="333030"/>
                </a:solidFill>
                <a:effectLst/>
                <a:uLnTx/>
                <a:uFillTx/>
                <a:latin typeface="Museo Sans 300"/>
                <a:ea typeface="+mn-ea"/>
                <a:cs typeface="+mn-cs"/>
              </a:rPr>
              <a:t> Menneskelig utvikling og deltagelse</a:t>
            </a:r>
          </a:p>
        </p:txBody>
      </p:sp>
      <p:sp>
        <p:nvSpPr>
          <p:cNvPr id="58" name="TextBox 57">
            <a:extLst>
              <a:ext uri="{FF2B5EF4-FFF2-40B4-BE49-F238E27FC236}">
                <a16:creationId xmlns:a16="http://schemas.microsoft.com/office/drawing/2014/main" id="{4DC2F261-745E-46F2-B68E-23C73D787145}"/>
              </a:ext>
            </a:extLst>
          </p:cNvPr>
          <p:cNvSpPr txBox="1"/>
          <p:nvPr/>
        </p:nvSpPr>
        <p:spPr>
          <a:xfrm>
            <a:off x="8170133" y="1406199"/>
            <a:ext cx="3589929" cy="17851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a:ln>
                  <a:noFill/>
                </a:ln>
                <a:solidFill>
                  <a:srgbClr val="333030"/>
                </a:solidFill>
                <a:effectLst/>
                <a:uLnTx/>
                <a:uFillTx/>
                <a:latin typeface="Museo Sans 300"/>
                <a:ea typeface="+mn-ea"/>
                <a:cs typeface="+mn-cs"/>
              </a:rPr>
              <a:t>En dynamisk, visjonær og kreativ kultur. De ansatte oppmuntres til å stikke hodet frem og prøve nye ting. Man henter energi fra å utvikle nye løsninger og ta i bruk ny teknologi. Uten nyskapning stopper all virksomhet opp. Framtiden kan ikke planlegges, den oppdages! Man brenner for å utvikle morgendagens kundeopplevelse.</a:t>
            </a:r>
            <a:br>
              <a:rPr kumimoji="0" lang="nb-NO" sz="1000" b="0" i="0" u="none" strike="noStrike" kern="1200" cap="none" spc="0" normalizeH="0" baseline="0" noProof="0">
                <a:ln>
                  <a:noFill/>
                </a:ln>
                <a:solidFill>
                  <a:srgbClr val="333030"/>
                </a:solidFill>
                <a:effectLst/>
                <a:uLnTx/>
                <a:uFillTx/>
                <a:latin typeface="Museo Sans 300"/>
                <a:ea typeface="+mn-ea"/>
                <a:cs typeface="+mn-cs"/>
              </a:rPr>
            </a:br>
            <a:br>
              <a:rPr kumimoji="0" lang="nb-NO" sz="1000" b="0" i="0" u="none" strike="noStrike" kern="1200" cap="none" spc="0" normalizeH="0" baseline="0" noProof="0">
                <a:ln>
                  <a:noFill/>
                </a:ln>
                <a:solidFill>
                  <a:srgbClr val="333030"/>
                </a:solidFill>
                <a:effectLst/>
                <a:uLnTx/>
                <a:uFillTx/>
                <a:latin typeface="Museo Sans 300"/>
                <a:ea typeface="+mn-ea"/>
                <a:cs typeface="+mn-cs"/>
              </a:rPr>
            </a:br>
            <a:r>
              <a:rPr kumimoji="0" lang="nb-NO" sz="1000" b="1" i="0" u="none" strike="noStrike" kern="1200" cap="none" spc="0" normalizeH="0" baseline="0" noProof="0">
                <a:ln>
                  <a:noFill/>
                </a:ln>
                <a:solidFill>
                  <a:srgbClr val="333030"/>
                </a:solidFill>
                <a:effectLst/>
                <a:uLnTx/>
                <a:uFillTx/>
                <a:latin typeface="Museo Sans 300"/>
                <a:ea typeface="+mn-ea"/>
                <a:cs typeface="+mn-cs"/>
              </a:rPr>
              <a:t>Fokus:</a:t>
            </a:r>
            <a:r>
              <a:rPr kumimoji="0" lang="nb-NO" sz="1000" b="0" i="0" u="none" strike="noStrike" kern="1200" cap="none" spc="0" normalizeH="0" baseline="0" noProof="0">
                <a:ln>
                  <a:noFill/>
                </a:ln>
                <a:solidFill>
                  <a:srgbClr val="333030"/>
                </a:solidFill>
                <a:effectLst/>
                <a:uLnTx/>
                <a:uFillTx/>
                <a:latin typeface="Museo Sans 300"/>
                <a:ea typeface="+mn-ea"/>
                <a:cs typeface="+mn-cs"/>
              </a:rPr>
              <a:t> Kreativitet</a:t>
            </a:r>
            <a:endParaRPr kumimoji="0" lang="nb-NO" sz="1000" b="1"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a:ln>
                  <a:noFill/>
                </a:ln>
                <a:solidFill>
                  <a:srgbClr val="333030"/>
                </a:solidFill>
                <a:effectLst/>
                <a:uLnTx/>
                <a:uFillTx/>
                <a:latin typeface="Museo Sans 300"/>
                <a:ea typeface="+mn-ea"/>
                <a:cs typeface="+mn-cs"/>
              </a:rPr>
              <a:t>Drivere for verdi</a:t>
            </a:r>
            <a:r>
              <a:rPr kumimoji="0" lang="nb-NO" sz="1000" b="0" i="0" u="none" strike="noStrike" kern="1200" cap="none" spc="0" normalizeH="0" baseline="0" noProof="0">
                <a:ln>
                  <a:noFill/>
                </a:ln>
                <a:solidFill>
                  <a:srgbClr val="333030"/>
                </a:solidFill>
                <a:effectLst/>
                <a:uLnTx/>
                <a:uFillTx/>
                <a:latin typeface="Museo Sans 300"/>
                <a:ea typeface="+mn-ea"/>
                <a:cs typeface="+mn-cs"/>
              </a:rPr>
              <a:t>: Innovasjon, transformasjon og smidighet</a:t>
            </a:r>
            <a:br>
              <a:rPr kumimoji="0" lang="nb-NO" sz="1000" b="0" i="0" u="none" strike="noStrike" kern="1200" cap="none" spc="0" normalizeH="0" baseline="0" noProof="0">
                <a:ln>
                  <a:noFill/>
                </a:ln>
                <a:solidFill>
                  <a:srgbClr val="333030"/>
                </a:solidFill>
                <a:effectLst/>
                <a:uLnTx/>
                <a:uFillTx/>
                <a:latin typeface="Museo Sans 300"/>
                <a:ea typeface="+mn-ea"/>
                <a:cs typeface="+mn-cs"/>
              </a:rPr>
            </a:br>
            <a:r>
              <a:rPr kumimoji="0" lang="nb-NO" sz="1000" b="1" i="0" u="none" strike="noStrike" kern="1200" cap="none" spc="0" normalizeH="0" baseline="0" noProof="0">
                <a:ln>
                  <a:noFill/>
                </a:ln>
                <a:solidFill>
                  <a:srgbClr val="333030"/>
                </a:solidFill>
                <a:effectLst/>
                <a:uLnTx/>
                <a:uFillTx/>
                <a:latin typeface="Museo Sans 300"/>
                <a:ea typeface="+mn-ea"/>
                <a:cs typeface="+mn-cs"/>
              </a:rPr>
              <a:t>Driver for effektivitet: </a:t>
            </a:r>
            <a:r>
              <a:rPr kumimoji="0" lang="nb-NO" sz="1000" b="0" i="0" u="none" strike="noStrike" kern="1200" cap="none" spc="0" normalizeH="0" baseline="0" noProof="0">
                <a:ln>
                  <a:noFill/>
                </a:ln>
                <a:solidFill>
                  <a:srgbClr val="333030"/>
                </a:solidFill>
                <a:effectLst/>
                <a:uLnTx/>
                <a:uFillTx/>
                <a:latin typeface="Museo Sans 300"/>
                <a:ea typeface="+mn-ea"/>
                <a:cs typeface="+mn-cs"/>
              </a:rPr>
              <a:t>Innovasjon, visjon og nye ressurser</a:t>
            </a:r>
            <a:br>
              <a:rPr kumimoji="0" lang="nb-NO" sz="1000" b="0" i="0" u="none" strike="noStrike" kern="1200" cap="none" spc="0" normalizeH="0" baseline="0" noProof="0">
                <a:ln>
                  <a:noFill/>
                </a:ln>
                <a:solidFill>
                  <a:srgbClr val="333030"/>
                </a:solidFill>
                <a:effectLst/>
                <a:uLnTx/>
                <a:uFillTx/>
                <a:latin typeface="Museo Sans 300"/>
                <a:ea typeface="+mn-ea"/>
                <a:cs typeface="+mn-cs"/>
              </a:rPr>
            </a:br>
            <a:endParaRPr kumimoji="0" lang="nb-NO" sz="1000" b="0" i="0" u="none" strike="noStrike" kern="1200" cap="none" spc="0" normalizeH="0" baseline="0" noProof="0">
              <a:ln>
                <a:noFill/>
              </a:ln>
              <a:solidFill>
                <a:srgbClr val="333030"/>
              </a:solidFill>
              <a:effectLst/>
              <a:uLnTx/>
              <a:uFillTx/>
              <a:latin typeface="Museo Sans 300"/>
              <a:ea typeface="+mn-ea"/>
              <a:cs typeface="+mn-cs"/>
            </a:endParaRPr>
          </a:p>
        </p:txBody>
      </p:sp>
      <p:sp>
        <p:nvSpPr>
          <p:cNvPr id="59" name="TextBox 58">
            <a:extLst>
              <a:ext uri="{FF2B5EF4-FFF2-40B4-BE49-F238E27FC236}">
                <a16:creationId xmlns:a16="http://schemas.microsoft.com/office/drawing/2014/main" id="{2C3AAA8B-4BF8-4F25-92DF-C0795B95FCEB}"/>
              </a:ext>
            </a:extLst>
          </p:cNvPr>
          <p:cNvSpPr txBox="1"/>
          <p:nvPr/>
        </p:nvSpPr>
        <p:spPr>
          <a:xfrm>
            <a:off x="8164194" y="4246556"/>
            <a:ext cx="3595869" cy="17851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a:ln>
                  <a:noFill/>
                </a:ln>
                <a:solidFill>
                  <a:srgbClr val="333030"/>
                </a:solidFill>
                <a:effectLst/>
                <a:uLnTx/>
                <a:uFillTx/>
                <a:latin typeface="Museo Sans 300"/>
                <a:ea typeface="+mn-ea"/>
                <a:cs typeface="+mn-cs"/>
              </a:rPr>
              <a:t>Karakteriseres ved en resultatorientert og konkurransepreget kultur. Høyt fokus på å få jobben gjort og oppnå definerte mål. Man tror på betydningen av klare mål som er kjent av hele organisasjonen. Det er svært viktig at kundene er fornøyd. Det er viktig å ha gode resultater. Det er viktig å måle det man gjør for å sikre at man er på rett vei. Sunn konkurranse stimulerer til resultater og gir energi til organisasjonen.</a:t>
            </a:r>
            <a:br>
              <a:rPr kumimoji="0" lang="nb-NO" sz="1000" b="0" i="0" u="none" strike="noStrike" kern="1200" cap="none" spc="0" normalizeH="0" baseline="0" noProof="0">
                <a:ln>
                  <a:noFill/>
                </a:ln>
                <a:solidFill>
                  <a:srgbClr val="333030"/>
                </a:solidFill>
                <a:effectLst/>
                <a:uLnTx/>
                <a:uFillTx/>
                <a:latin typeface="Museo Sans 300"/>
                <a:ea typeface="+mn-ea"/>
                <a:cs typeface="+mn-cs"/>
              </a:rPr>
            </a:br>
            <a:br>
              <a:rPr kumimoji="0" lang="nb-NO" sz="1000" b="0" i="0" u="none" strike="noStrike" kern="1200" cap="none" spc="0" normalizeH="0" baseline="0" noProof="0">
                <a:ln>
                  <a:noFill/>
                </a:ln>
                <a:solidFill>
                  <a:srgbClr val="333030"/>
                </a:solidFill>
                <a:effectLst/>
                <a:uLnTx/>
                <a:uFillTx/>
                <a:latin typeface="Museo Sans 300"/>
                <a:ea typeface="+mn-ea"/>
                <a:cs typeface="+mn-cs"/>
              </a:rPr>
            </a:br>
            <a:r>
              <a:rPr kumimoji="0" lang="nb-NO" sz="1000" b="1" i="0" u="none" strike="noStrike" kern="1200" cap="none" spc="0" normalizeH="0" baseline="0" noProof="0">
                <a:ln>
                  <a:noFill/>
                </a:ln>
                <a:solidFill>
                  <a:srgbClr val="333030"/>
                </a:solidFill>
                <a:effectLst/>
                <a:uLnTx/>
                <a:uFillTx/>
                <a:latin typeface="Museo Sans 300"/>
                <a:ea typeface="+mn-ea"/>
                <a:cs typeface="+mn-cs"/>
              </a:rPr>
              <a:t>Fokus: </a:t>
            </a:r>
            <a:r>
              <a:rPr kumimoji="0" lang="nb-NO" sz="1000" b="0" i="0" u="none" strike="noStrike" kern="1200" cap="none" spc="0" normalizeH="0" baseline="0" noProof="0">
                <a:ln>
                  <a:noFill/>
                </a:ln>
                <a:solidFill>
                  <a:srgbClr val="333030"/>
                </a:solidFill>
                <a:effectLst/>
                <a:uLnTx/>
                <a:uFillTx/>
                <a:latin typeface="Museo Sans 300"/>
                <a:ea typeface="+mn-ea"/>
                <a:cs typeface="+mn-cs"/>
              </a:rPr>
              <a:t>Konkurranse</a:t>
            </a:r>
            <a:br>
              <a:rPr kumimoji="0" lang="nb-NO" sz="1000" b="0" i="0" u="none" strike="noStrike" kern="1200" cap="none" spc="0" normalizeH="0" baseline="0" noProof="0">
                <a:ln>
                  <a:noFill/>
                </a:ln>
                <a:solidFill>
                  <a:srgbClr val="333030"/>
                </a:solidFill>
                <a:effectLst/>
                <a:uLnTx/>
                <a:uFillTx/>
                <a:latin typeface="Museo Sans 300"/>
                <a:ea typeface="+mn-ea"/>
                <a:cs typeface="+mn-cs"/>
              </a:rPr>
            </a:br>
            <a:r>
              <a:rPr kumimoji="0" lang="nb-NO" sz="1000" b="1" i="0" u="none" strike="noStrike" kern="1200" cap="none" spc="0" normalizeH="0" baseline="0" noProof="0">
                <a:ln>
                  <a:noFill/>
                </a:ln>
                <a:solidFill>
                  <a:srgbClr val="333030"/>
                </a:solidFill>
                <a:effectLst/>
                <a:uLnTx/>
                <a:uFillTx/>
                <a:latin typeface="Museo Sans 300"/>
                <a:ea typeface="+mn-ea"/>
                <a:cs typeface="+mn-cs"/>
              </a:rPr>
              <a:t>Drivere for verdi:</a:t>
            </a:r>
            <a:r>
              <a:rPr kumimoji="0" lang="nb-NO" sz="1000" b="0" i="0" u="none" strike="noStrike" kern="1200" cap="none" spc="0" normalizeH="0" baseline="0" noProof="0">
                <a:ln>
                  <a:noFill/>
                </a:ln>
                <a:solidFill>
                  <a:srgbClr val="333030"/>
                </a:solidFill>
                <a:effectLst/>
                <a:uLnTx/>
                <a:uFillTx/>
                <a:latin typeface="Museo Sans 300"/>
                <a:ea typeface="+mn-ea"/>
                <a:cs typeface="+mn-cs"/>
              </a:rPr>
              <a:t> Markedsandel, måloppnåelse og lønnsomhet</a:t>
            </a:r>
            <a:br>
              <a:rPr kumimoji="0" lang="nb-NO" sz="1000" b="0" i="0" u="none" strike="noStrike" kern="1200" cap="none" spc="0" normalizeH="0" baseline="0" noProof="0">
                <a:ln>
                  <a:noFill/>
                </a:ln>
                <a:solidFill>
                  <a:srgbClr val="333030"/>
                </a:solidFill>
                <a:effectLst/>
                <a:uLnTx/>
                <a:uFillTx/>
                <a:latin typeface="Museo Sans 300"/>
                <a:ea typeface="+mn-ea"/>
                <a:cs typeface="+mn-cs"/>
              </a:rPr>
            </a:br>
            <a:r>
              <a:rPr kumimoji="0" lang="nb-NO" sz="1000" b="1" i="0" u="none" strike="noStrike" kern="1200" cap="none" spc="0" normalizeH="0" baseline="0" noProof="0">
                <a:ln>
                  <a:noFill/>
                </a:ln>
                <a:solidFill>
                  <a:srgbClr val="333030"/>
                </a:solidFill>
                <a:effectLst/>
                <a:uLnTx/>
                <a:uFillTx/>
                <a:latin typeface="Museo Sans 300"/>
                <a:ea typeface="+mn-ea"/>
                <a:cs typeface="+mn-cs"/>
              </a:rPr>
              <a:t>Drivere for effektivitet:</a:t>
            </a:r>
            <a:r>
              <a:rPr kumimoji="0" lang="nb-NO" sz="1000" b="0" i="0" u="none" strike="noStrike" kern="1200" cap="none" spc="0" normalizeH="0" baseline="0" noProof="0">
                <a:ln>
                  <a:noFill/>
                </a:ln>
                <a:solidFill>
                  <a:srgbClr val="333030"/>
                </a:solidFill>
                <a:effectLst/>
                <a:uLnTx/>
                <a:uFillTx/>
                <a:latin typeface="Museo Sans 300"/>
                <a:ea typeface="+mn-ea"/>
                <a:cs typeface="+mn-cs"/>
              </a:rPr>
              <a:t> Høy grad av konkurranse og kundefokus</a:t>
            </a:r>
          </a:p>
        </p:txBody>
      </p:sp>
    </p:spTree>
    <p:extLst>
      <p:ext uri="{BB962C8B-B14F-4D97-AF65-F5344CB8AC3E}">
        <p14:creationId xmlns:p14="http://schemas.microsoft.com/office/powerpoint/2010/main" val="2639355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6B0ADAF-F5C0-44B9-B68F-A18D2CA80F89}"/>
              </a:ext>
            </a:extLst>
          </p:cNvPr>
          <p:cNvSpPr>
            <a:spLocks noGrp="1"/>
          </p:cNvSpPr>
          <p:nvPr>
            <p:ph type="title"/>
          </p:nvPr>
        </p:nvSpPr>
        <p:spPr/>
        <p:txBody>
          <a:bodyPr/>
          <a:lstStyle/>
          <a:p>
            <a:r>
              <a:rPr lang="nb-NO"/>
              <a:t>CVF 3/3</a:t>
            </a:r>
          </a:p>
        </p:txBody>
      </p:sp>
      <p:sp>
        <p:nvSpPr>
          <p:cNvPr id="5" name="Footer Placeholder 4">
            <a:extLst>
              <a:ext uri="{FF2B5EF4-FFF2-40B4-BE49-F238E27FC236}">
                <a16:creationId xmlns:a16="http://schemas.microsoft.com/office/drawing/2014/main" id="{D7F6D674-DA59-42F5-8455-B5C4476492CD}"/>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a:ln>
                  <a:noFill/>
                </a:ln>
                <a:solidFill>
                  <a:srgbClr val="333030"/>
                </a:solidFill>
                <a:effectLst/>
                <a:uLnTx/>
                <a:uFillTx/>
                <a:latin typeface="Museo Sans 300"/>
                <a:ea typeface="+mn-ea"/>
                <a:cs typeface="+mn-cs"/>
              </a:rPr>
              <a:t>digitalnorway.com</a:t>
            </a:r>
          </a:p>
        </p:txBody>
      </p:sp>
      <p:graphicFrame>
        <p:nvGraphicFramePr>
          <p:cNvPr id="24" name="Table 23">
            <a:extLst>
              <a:ext uri="{FF2B5EF4-FFF2-40B4-BE49-F238E27FC236}">
                <a16:creationId xmlns:a16="http://schemas.microsoft.com/office/drawing/2014/main" id="{C27F4AF6-1ACA-4615-9D84-737F6BEE9AC3}"/>
              </a:ext>
            </a:extLst>
          </p:cNvPr>
          <p:cNvGraphicFramePr>
            <a:graphicFrameLocks noGrp="1"/>
          </p:cNvGraphicFramePr>
          <p:nvPr/>
        </p:nvGraphicFramePr>
        <p:xfrm>
          <a:off x="690352" y="1215136"/>
          <a:ext cx="3310666" cy="4454824"/>
        </p:xfrm>
        <a:graphic>
          <a:graphicData uri="http://schemas.openxmlformats.org/drawingml/2006/table">
            <a:tbl>
              <a:tblPr/>
              <a:tblGrid>
                <a:gridCol w="337475">
                  <a:extLst>
                    <a:ext uri="{9D8B030D-6E8A-4147-A177-3AD203B41FA5}">
                      <a16:colId xmlns:a16="http://schemas.microsoft.com/office/drawing/2014/main" val="527393042"/>
                    </a:ext>
                  </a:extLst>
                </a:gridCol>
                <a:gridCol w="2460572">
                  <a:extLst>
                    <a:ext uri="{9D8B030D-6E8A-4147-A177-3AD203B41FA5}">
                      <a16:colId xmlns:a16="http://schemas.microsoft.com/office/drawing/2014/main" val="137258511"/>
                    </a:ext>
                  </a:extLst>
                </a:gridCol>
                <a:gridCol w="512619">
                  <a:extLst>
                    <a:ext uri="{9D8B030D-6E8A-4147-A177-3AD203B41FA5}">
                      <a16:colId xmlns:a16="http://schemas.microsoft.com/office/drawing/2014/main" val="4121322669"/>
                    </a:ext>
                  </a:extLst>
                </a:gridCol>
              </a:tblGrid>
              <a:tr h="125717">
                <a:tc>
                  <a:txBody>
                    <a:bodyPr/>
                    <a:lstStyle/>
                    <a:p>
                      <a:pPr algn="ctr" hangingPunct="0">
                        <a:spcAft>
                          <a:spcPts val="0"/>
                        </a:spcAft>
                      </a:pPr>
                      <a:r>
                        <a:rPr lang="nb-NO" sz="800" b="1">
                          <a:solidFill>
                            <a:schemeClr val="accent3"/>
                          </a:solidFill>
                          <a:effectLst/>
                          <a:latin typeface="Times New Roman" panose="02020603050405020304" pitchFamily="18" charset="0"/>
                          <a:ea typeface="Times New Roman" panose="02020603050405020304" pitchFamily="18" charset="0"/>
                        </a:rPr>
                        <a:t>1</a:t>
                      </a:r>
                      <a:endParaRPr lang="nb-NO" sz="800">
                        <a:solidFill>
                          <a:schemeClr val="accent3"/>
                        </a:solidFill>
                        <a:effectLst/>
                        <a:latin typeface="Times New Roman" panose="02020603050405020304" pitchFamily="18" charset="0"/>
                        <a:ea typeface="Times New Roman" panose="02020603050405020304" pitchFamily="18" charset="0"/>
                      </a:endParaRP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nb-NO" sz="800" b="1">
                          <a:solidFill>
                            <a:schemeClr val="accent3"/>
                          </a:solidFill>
                          <a:effectLst/>
                          <a:latin typeface="Times New Roman" panose="02020603050405020304" pitchFamily="18" charset="0"/>
                          <a:ea typeface="Times New Roman" panose="02020603050405020304" pitchFamily="18" charset="0"/>
                        </a:rPr>
                        <a:t>Dominerende egenskaper</a:t>
                      </a:r>
                      <a:endParaRPr lang="nb-NO" sz="800">
                        <a:solidFill>
                          <a:schemeClr val="accent3"/>
                        </a:solidFill>
                        <a:effectLst/>
                        <a:latin typeface="Times New Roman" panose="02020603050405020304" pitchFamily="18" charset="0"/>
                        <a:ea typeface="Times New Roman" panose="02020603050405020304" pitchFamily="18" charset="0"/>
                      </a:endParaRP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US" sz="700" b="1" kern="0">
                          <a:solidFill>
                            <a:schemeClr val="accent3"/>
                          </a:solidFill>
                          <a:effectLst/>
                          <a:latin typeface="Times New Roman" panose="02020603050405020304" pitchFamily="18" charset="0"/>
                        </a:rPr>
                        <a:t>S</a:t>
                      </a:r>
                      <a:r>
                        <a:rPr lang="nb-NO" sz="700" b="1" kern="0" err="1">
                          <a:solidFill>
                            <a:schemeClr val="accent3"/>
                          </a:solidFill>
                          <a:effectLst/>
                          <a:latin typeface="Times New Roman" panose="02020603050405020304" pitchFamily="18" charset="0"/>
                        </a:rPr>
                        <a:t>core</a:t>
                      </a:r>
                      <a:endParaRPr lang="nb-NO" sz="700" b="1" kern="0">
                        <a:solidFill>
                          <a:schemeClr val="accent3"/>
                        </a:solidFill>
                        <a:effectLst/>
                        <a:latin typeface="Times New Roman" panose="02020603050405020304" pitchFamily="18" charset="0"/>
                      </a:endParaRP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6219308"/>
                  </a:ext>
                </a:extLst>
              </a:tr>
              <a:tr h="36776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A</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er et svært personlig sted. Den fungerer som en storfamilie. Det virker som om folk gir av seg selv og deler med andre.</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8738931"/>
                  </a:ext>
                </a:extLst>
              </a:tr>
              <a:tr h="36776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B</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er et svært dynamisk og entreprenørbetont sted. Folk er villige til å stikke hodet frem og ta en risk.</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0980007"/>
                  </a:ext>
                </a:extLst>
              </a:tr>
              <a:tr h="36776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C</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er svært resultatorientert. Det viktigste er å få tingene gjort. Folk er svært konkurranseinnstilt og resultatorienterte.</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1421329"/>
                  </a:ext>
                </a:extLst>
              </a:tr>
              <a:tr h="245179">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D</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er svært kontrollert og strukturert. Hva folk gjør blir stort sett styrt av formelle prosedyrer.</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377949"/>
                  </a:ext>
                </a:extLst>
              </a:tr>
              <a:tr h="122590">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Totalt </a:t>
                      </a:r>
                      <a:endParaRPr lang="nb-NO" sz="700">
                        <a:effectLst/>
                        <a:latin typeface="Times New Roman" panose="02020603050405020304" pitchFamily="18" charset="0"/>
                        <a:ea typeface="Times New Roman" panose="02020603050405020304" pitchFamily="18" charset="0"/>
                      </a:endParaRP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100</a:t>
                      </a:r>
                      <a:endParaRPr lang="nb-NO" sz="700">
                        <a:effectLst/>
                        <a:latin typeface="Times New Roman" panose="02020603050405020304" pitchFamily="18" charset="0"/>
                        <a:ea typeface="Times New Roman" panose="02020603050405020304" pitchFamily="18" charset="0"/>
                      </a:endParaRP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5496774"/>
                  </a:ext>
                </a:extLst>
              </a:tr>
              <a:tr h="122590">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4428754"/>
                  </a:ext>
                </a:extLst>
              </a:tr>
              <a:tr h="125717">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2</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Organisasjonsledelse</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cs typeface="+mn-cs"/>
                        </a:rPr>
                        <a:t>Score</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4019843"/>
                  </a:ext>
                </a:extLst>
              </a:tr>
              <a:tr h="27739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A</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Ledelsen i organisasjonen anses generelt å eksemplifisere en veiledende, tilretteleggende eller stimulerende holdning.</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063468"/>
                  </a:ext>
                </a:extLst>
              </a:tr>
              <a:tr h="245179">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B</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Ledelsen i organisasjonen anses generelt å eksemplifisere entreprenør-ånd, oppfinnsomhet eller risikovilje.</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351356"/>
                  </a:ext>
                </a:extLst>
              </a:tr>
              <a:tr h="245179">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C</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Ledelsen i organisasjonen anses generelt å eksemplifisere besluttsom, aggressiv, resultatorientert satsing.</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3842181"/>
                  </a:ext>
                </a:extLst>
              </a:tr>
              <a:tr h="245179">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D</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Ledelsen i organisasjonen anses generelt å eksemplifisere samordning, organisering eller velsmurt effektivitet.</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709788"/>
                  </a:ext>
                </a:extLst>
              </a:tr>
              <a:tr h="122590">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Totalt </a:t>
                      </a:r>
                      <a:endParaRPr lang="nb-NO" sz="700">
                        <a:effectLst/>
                        <a:latin typeface="Times New Roman" panose="02020603050405020304" pitchFamily="18" charset="0"/>
                        <a:ea typeface="Times New Roman" panose="02020603050405020304" pitchFamily="18" charset="0"/>
                      </a:endParaRP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100</a:t>
                      </a:r>
                      <a:endParaRPr lang="nb-NO" sz="700">
                        <a:effectLst/>
                        <a:latin typeface="Times New Roman" panose="02020603050405020304" pitchFamily="18" charset="0"/>
                        <a:ea typeface="Times New Roman" panose="02020603050405020304" pitchFamily="18" charset="0"/>
                      </a:endParaRP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6872412"/>
                  </a:ext>
                </a:extLst>
              </a:tr>
              <a:tr h="122590">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9929272"/>
                  </a:ext>
                </a:extLst>
              </a:tr>
              <a:tr h="125717">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3</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Personal-ledelse</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cs typeface="+mn-cs"/>
                        </a:rPr>
                        <a:t>Score</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5298145"/>
                  </a:ext>
                </a:extLst>
              </a:tr>
              <a:tr h="245179">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A</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Lederstilen i organisasjonen er preget av samarbeid, enighet og deltakelse.</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2072566"/>
                  </a:ext>
                </a:extLst>
              </a:tr>
              <a:tr h="245179">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B</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Lederstilen i organisasjonen er preget av individuell risikovilje, oppfinnsomhet, frihet og egenart.</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3433517"/>
                  </a:ext>
                </a:extLst>
              </a:tr>
              <a:tr h="245179">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C</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Lederstilen i organisasjonen er preget av hard konkurranse, høye krav og resultater.</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6272935"/>
                  </a:ext>
                </a:extLst>
              </a:tr>
              <a:tr h="36776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D</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Lederstilen i organisasjonen er preget av trygge ansettelsesforhold, konformitet, forutsigbarhet og stabilitet i mellommenneskelige forhold.</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2395481"/>
                  </a:ext>
                </a:extLst>
              </a:tr>
              <a:tr h="122590">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600" b="1" kern="0">
                          <a:effectLst/>
                          <a:latin typeface="Times New Roman" panose="02020603050405020304" pitchFamily="18" charset="0"/>
                        </a:rPr>
                        <a:t>Totalt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100</a:t>
                      </a:r>
                      <a:endParaRPr lang="nb-NO" sz="700">
                        <a:effectLst/>
                        <a:latin typeface="Times New Roman" panose="02020603050405020304" pitchFamily="18" charset="0"/>
                        <a:ea typeface="Times New Roman" panose="02020603050405020304" pitchFamily="18" charset="0"/>
                      </a:endParaRP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6709178"/>
                  </a:ext>
                </a:extLst>
              </a:tr>
            </a:tbl>
          </a:graphicData>
        </a:graphic>
      </p:graphicFrame>
      <p:graphicFrame>
        <p:nvGraphicFramePr>
          <p:cNvPr id="25" name="Table 24">
            <a:extLst>
              <a:ext uri="{FF2B5EF4-FFF2-40B4-BE49-F238E27FC236}">
                <a16:creationId xmlns:a16="http://schemas.microsoft.com/office/drawing/2014/main" id="{B5EEB8D3-518E-4C01-A552-A95CD61F6DC8}"/>
              </a:ext>
            </a:extLst>
          </p:cNvPr>
          <p:cNvGraphicFramePr>
            <a:graphicFrameLocks noGrp="1"/>
          </p:cNvGraphicFramePr>
          <p:nvPr/>
        </p:nvGraphicFramePr>
        <p:xfrm>
          <a:off x="4684662" y="1212858"/>
          <a:ext cx="3149524" cy="4457100"/>
        </p:xfrm>
        <a:graphic>
          <a:graphicData uri="http://schemas.openxmlformats.org/drawingml/2006/table">
            <a:tbl>
              <a:tblPr/>
              <a:tblGrid>
                <a:gridCol w="326098">
                  <a:extLst>
                    <a:ext uri="{9D8B030D-6E8A-4147-A177-3AD203B41FA5}">
                      <a16:colId xmlns:a16="http://schemas.microsoft.com/office/drawing/2014/main" val="3038728406"/>
                    </a:ext>
                  </a:extLst>
                </a:gridCol>
                <a:gridCol w="2377622">
                  <a:extLst>
                    <a:ext uri="{9D8B030D-6E8A-4147-A177-3AD203B41FA5}">
                      <a16:colId xmlns:a16="http://schemas.microsoft.com/office/drawing/2014/main" val="114111000"/>
                    </a:ext>
                  </a:extLst>
                </a:gridCol>
                <a:gridCol w="445804">
                  <a:extLst>
                    <a:ext uri="{9D8B030D-6E8A-4147-A177-3AD203B41FA5}">
                      <a16:colId xmlns:a16="http://schemas.microsoft.com/office/drawing/2014/main" val="1082025100"/>
                    </a:ext>
                  </a:extLst>
                </a:gridCol>
              </a:tblGrid>
              <a:tr h="0">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4</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Organisasjonsmessige bindinger</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en-US" sz="800" b="1" kern="1200">
                          <a:solidFill>
                            <a:schemeClr val="accent3"/>
                          </a:solidFill>
                          <a:effectLst/>
                          <a:latin typeface="Times New Roman" panose="02020603050405020304" pitchFamily="18" charset="0"/>
                          <a:cs typeface="+mn-cs"/>
                        </a:rPr>
                        <a:t>Score</a:t>
                      </a:r>
                      <a:endParaRPr lang="nb-NO" sz="800" b="1" kern="1200">
                        <a:solidFill>
                          <a:schemeClr val="accent3"/>
                        </a:solidFill>
                        <a:effectLst/>
                        <a:latin typeface="Times New Roman" panose="02020603050405020304" pitchFamily="18" charset="0"/>
                        <a:cs typeface="+mn-cs"/>
                      </a:endParaRP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4932706"/>
                  </a:ext>
                </a:extLst>
              </a:tr>
              <a:tr h="227297">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A</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holdes sammen av lojalitet og gjensidig tillit. Man føler sterk forpliktelse overfor organisasjonen.</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4805265"/>
                  </a:ext>
                </a:extLst>
              </a:tr>
              <a:tr h="227297">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B</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holdes sammen av engasjement overfor nytenking og utvikling.</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5864600"/>
                  </a:ext>
                </a:extLst>
              </a:tr>
              <a:tr h="227297">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C</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holdes sammen av at man vektlegger resultater og måloppnåelse.</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2914910"/>
                  </a:ext>
                </a:extLst>
              </a:tr>
              <a:tr h="340945">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D</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holdes sammen av formelle regler og strategier. Det er viktig å opprettholde en velsmurt organisasjon.</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5396031"/>
                  </a:ext>
                </a:extLst>
              </a:tr>
              <a:tr h="11364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Totalt</a:t>
                      </a: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a:effectLst/>
                          <a:latin typeface="Times New Roman" panose="02020603050405020304" pitchFamily="18" charset="0"/>
                          <a:ea typeface="Times New Roman" panose="02020603050405020304" pitchFamily="18" charset="0"/>
                        </a:rPr>
                        <a:t>100</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4931245"/>
                  </a:ext>
                </a:extLst>
              </a:tr>
              <a:tr h="11364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8229985"/>
                  </a:ext>
                </a:extLst>
              </a:tr>
              <a:tr h="113648">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5</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Strategisk vektlegging</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en-US" sz="800" b="1" kern="1200">
                          <a:solidFill>
                            <a:schemeClr val="accent3"/>
                          </a:solidFill>
                          <a:effectLst/>
                          <a:latin typeface="Times New Roman" panose="02020603050405020304" pitchFamily="18" charset="0"/>
                          <a:cs typeface="+mn-cs"/>
                        </a:rPr>
                        <a:t>Score</a:t>
                      </a:r>
                      <a:endParaRPr lang="nb-NO" sz="800" b="1" kern="1200">
                        <a:solidFill>
                          <a:schemeClr val="accent3"/>
                        </a:solidFill>
                        <a:effectLst/>
                        <a:latin typeface="Times New Roman" panose="02020603050405020304" pitchFamily="18" charset="0"/>
                        <a:cs typeface="+mn-cs"/>
                      </a:endParaRP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2933434"/>
                  </a:ext>
                </a:extLst>
              </a:tr>
              <a:tr h="227297">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A</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vektlegger personalutvikling. Det hersker stor tillit, åpenhet og deltakelse.</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9691122"/>
                  </a:ext>
                </a:extLst>
              </a:tr>
              <a:tr h="340945">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B</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vektlegger tilegnelse av nye ressurser og skaping av nye utfordringer. Det blir satt pris på at man utprøver nye ting og er på utkikk etter nye muligheter.</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5890197"/>
                  </a:ext>
                </a:extLst>
              </a:tr>
              <a:tr h="227297">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C</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vektlegger konkurranse og resultater. Måloppnåelse og markedsledelse er dominerende.</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5483387"/>
                  </a:ext>
                </a:extLst>
              </a:tr>
              <a:tr h="227297">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D</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vektlegger varighet og stabilitet. Effektivitet, kontroll og velsmurt drift er viktig.</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5179768"/>
                  </a:ext>
                </a:extLst>
              </a:tr>
              <a:tr h="11364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Totalt </a:t>
                      </a:r>
                      <a:endParaRPr lang="nb-NO" sz="700">
                        <a:effectLst/>
                        <a:latin typeface="Times New Roman" panose="02020603050405020304" pitchFamily="18" charset="0"/>
                        <a:ea typeface="Times New Roman" panose="02020603050405020304" pitchFamily="18" charset="0"/>
                      </a:endParaRP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100</a:t>
                      </a:r>
                      <a:endParaRPr lang="nb-NO" sz="700">
                        <a:effectLst/>
                        <a:latin typeface="Times New Roman" panose="02020603050405020304" pitchFamily="18" charset="0"/>
                        <a:ea typeface="Times New Roman" panose="02020603050405020304" pitchFamily="18" charset="0"/>
                      </a:endParaRP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4359882"/>
                  </a:ext>
                </a:extLst>
              </a:tr>
              <a:tr h="11364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507105"/>
                  </a:ext>
                </a:extLst>
              </a:tr>
              <a:tr h="113648">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6</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Suksesskriterier</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en-US" sz="800" b="1" kern="1200">
                          <a:solidFill>
                            <a:schemeClr val="accent3"/>
                          </a:solidFill>
                          <a:effectLst/>
                          <a:latin typeface="Times New Roman" panose="02020603050405020304" pitchFamily="18" charset="0"/>
                          <a:cs typeface="+mn-cs"/>
                        </a:rPr>
                        <a:t>Score</a:t>
                      </a:r>
                      <a:endParaRPr lang="nb-NO" sz="800" b="1" kern="1200">
                        <a:solidFill>
                          <a:schemeClr val="accent3"/>
                        </a:solidFill>
                        <a:effectLst/>
                        <a:latin typeface="Times New Roman" panose="02020603050405020304" pitchFamily="18" charset="0"/>
                        <a:cs typeface="+mn-cs"/>
                      </a:endParaRP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845681"/>
                  </a:ext>
                </a:extLst>
              </a:tr>
              <a:tr h="340945">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A</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definerer suksess på grunnlag av personalutvikling, samarbeid, ansattes engasjement og menneskelig omsorg.</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4074156"/>
                  </a:ext>
                </a:extLst>
              </a:tr>
              <a:tr h="340945">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B</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definerer suksess på grunnlag av at man har de mest unike eller nyeste produktene. Organisasjonen er en produktleder og nyskaper.</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0697880"/>
                  </a:ext>
                </a:extLst>
              </a:tr>
              <a:tr h="454593">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C</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definerer suksess på grunnlag av at man vinner på markedsplassen og utkonkurrerer konkurrentene. Konkurransedyktig markedsledelse står sentralt.</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4814611"/>
                  </a:ext>
                </a:extLst>
              </a:tr>
              <a:tr h="340945">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D</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definerer suksess på grunnlag av effektivitet. Pålitelig leveranse, velsmurt planlegging og billig produksjon er kritisk.</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3953316"/>
                  </a:ext>
                </a:extLst>
              </a:tr>
              <a:tr h="113648">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600" b="1" kern="0">
                          <a:effectLst/>
                          <a:latin typeface="Times New Roman" panose="02020603050405020304" pitchFamily="18" charset="0"/>
                        </a:rPr>
                        <a:t>Totalt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100</a:t>
                      </a:r>
                      <a:endParaRPr lang="nb-NO" sz="700">
                        <a:effectLst/>
                        <a:latin typeface="Times New Roman" panose="02020603050405020304" pitchFamily="18" charset="0"/>
                        <a:ea typeface="Times New Roman" panose="02020603050405020304" pitchFamily="18" charset="0"/>
                      </a:endParaRP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6474951"/>
                  </a:ext>
                </a:extLst>
              </a:tr>
            </a:tbl>
          </a:graphicData>
        </a:graphic>
      </p:graphicFrame>
      <p:sp>
        <p:nvSpPr>
          <p:cNvPr id="26" name="TextBox 25">
            <a:extLst>
              <a:ext uri="{FF2B5EF4-FFF2-40B4-BE49-F238E27FC236}">
                <a16:creationId xmlns:a16="http://schemas.microsoft.com/office/drawing/2014/main" id="{DEDD3480-A277-4A55-A255-F9509097F007}"/>
              </a:ext>
            </a:extLst>
          </p:cNvPr>
          <p:cNvSpPr txBox="1"/>
          <p:nvPr/>
        </p:nvSpPr>
        <p:spPr>
          <a:xfrm>
            <a:off x="8552329" y="2125215"/>
            <a:ext cx="2713318" cy="329320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a:ln>
                  <a:noFill/>
                </a:ln>
                <a:solidFill>
                  <a:srgbClr val="4B8B95"/>
                </a:solidFill>
                <a:effectLst/>
                <a:uLnTx/>
                <a:uFillTx/>
                <a:latin typeface="Museo Sans 300"/>
                <a:ea typeface="+mn-ea"/>
                <a:cs typeface="+mn-cs"/>
              </a:rPr>
              <a:t>Summer alle A-svarene og del summen på 6. Gjør tilsvarende for de øvrige bokstavene. </a:t>
            </a:r>
            <a:br>
              <a:rPr kumimoji="0" lang="nb-NO" sz="1600" b="0" i="0" u="none" strike="noStrike" kern="1200" cap="none" spc="0" normalizeH="0" baseline="0" noProof="0">
                <a:ln>
                  <a:noFill/>
                </a:ln>
                <a:solidFill>
                  <a:srgbClr val="4B8B95"/>
                </a:solidFill>
                <a:effectLst/>
                <a:uLnTx/>
                <a:uFillTx/>
                <a:latin typeface="Museo Sans 300"/>
                <a:ea typeface="+mn-ea"/>
                <a:cs typeface="+mn-cs"/>
              </a:rPr>
            </a:br>
            <a:endParaRPr kumimoji="0" lang="nb-NO" sz="1600" b="0" i="0" u="none" strike="noStrike" kern="1200" cap="none" spc="0" normalizeH="0" baseline="0" noProof="0">
              <a:ln>
                <a:noFill/>
              </a:ln>
              <a:solidFill>
                <a:srgbClr val="4B8B95"/>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a:ln>
                  <a:noFill/>
                </a:ln>
                <a:solidFill>
                  <a:srgbClr val="4B8B95"/>
                </a:solidFill>
                <a:effectLst/>
                <a:uLnTx/>
                <a:uFillTx/>
                <a:latin typeface="Museo Sans 300"/>
                <a:ea typeface="+mn-ea"/>
                <a:cs typeface="+mn-cs"/>
              </a:rPr>
              <a:t>Regn ut en gjennomsnittlig score for alle deltagere.</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nb-NO" sz="1600" b="0" i="0" u="none" strike="noStrike" kern="1200" cap="none" spc="0" normalizeH="0" baseline="0" noProof="0">
                <a:ln>
                  <a:noFill/>
                </a:ln>
                <a:solidFill>
                  <a:srgbClr val="4B8B95"/>
                </a:solidFill>
                <a:effectLst/>
                <a:uLnTx/>
                <a:uFillTx/>
                <a:latin typeface="Museo Sans 300"/>
                <a:ea typeface="+mn-ea"/>
                <a:cs typeface="+mn-cs"/>
              </a:rPr>
            </a:br>
            <a:r>
              <a:rPr kumimoji="0" lang="nb-NO" sz="1600" b="0" i="0" u="none" strike="noStrike" kern="1200" cap="none" spc="0" normalizeH="0" baseline="0" noProof="0">
                <a:ln>
                  <a:noFill/>
                </a:ln>
                <a:solidFill>
                  <a:srgbClr val="4B8B95"/>
                </a:solidFill>
                <a:effectLst/>
                <a:uLnTx/>
                <a:uFillTx/>
                <a:latin typeface="Museo Sans 300"/>
                <a:ea typeface="+mn-ea"/>
                <a:cs typeface="+mn-cs"/>
              </a:rPr>
              <a:t>Scoren du har fått for hver av bokstavene markerer du inn i </a:t>
            </a:r>
            <a:r>
              <a:rPr kumimoji="0" lang="nb-NO" sz="1600" b="0" i="0" u="none" strike="noStrike" kern="1200" cap="none" spc="0" normalizeH="0" baseline="0" noProof="0" err="1">
                <a:ln>
                  <a:noFill/>
                </a:ln>
                <a:solidFill>
                  <a:srgbClr val="4B8B95"/>
                </a:solidFill>
                <a:effectLst/>
                <a:uLnTx/>
                <a:uFillTx/>
                <a:latin typeface="Museo Sans 300"/>
                <a:ea typeface="+mn-ea"/>
                <a:cs typeface="+mn-cs"/>
              </a:rPr>
              <a:t>Competing</a:t>
            </a:r>
            <a:r>
              <a:rPr kumimoji="0" lang="nb-NO" sz="1600" b="0" i="0" u="none" strike="noStrike" kern="1200" cap="none" spc="0" normalizeH="0" baseline="0" noProof="0">
                <a:ln>
                  <a:noFill/>
                </a:ln>
                <a:solidFill>
                  <a:srgbClr val="4B8B95"/>
                </a:solidFill>
                <a:effectLst/>
                <a:uLnTx/>
                <a:uFillTx/>
                <a:latin typeface="Museo Sans 300"/>
                <a:ea typeface="+mn-ea"/>
                <a:cs typeface="+mn-cs"/>
              </a:rPr>
              <a:t> Values Rammeverket og trekker en heltrukket linje mellom hver score.</a:t>
            </a:r>
          </a:p>
        </p:txBody>
      </p:sp>
    </p:spTree>
    <p:extLst>
      <p:ext uri="{BB962C8B-B14F-4D97-AF65-F5344CB8AC3E}">
        <p14:creationId xmlns:p14="http://schemas.microsoft.com/office/powerpoint/2010/main" val="3441415560"/>
      </p:ext>
    </p:extLst>
  </p:cSld>
  <p:clrMapOvr>
    <a:masterClrMapping/>
  </p:clrMapOvr>
</p:sld>
</file>

<file path=ppt/theme/theme1.xml><?xml version="1.0" encoding="utf-8"?>
<a:theme xmlns:a="http://schemas.openxmlformats.org/drawingml/2006/main" name="1_Office Theme">
  <a:themeElements>
    <a:clrScheme name="Office">
      <a:dk1>
        <a:srgbClr val="333030"/>
      </a:dk1>
      <a:lt1>
        <a:sysClr val="window" lastClr="FFFFFF"/>
      </a:lt1>
      <a:dk2>
        <a:srgbClr val="333030"/>
      </a:dk2>
      <a:lt2>
        <a:srgbClr val="FBF7F5"/>
      </a:lt2>
      <a:accent1>
        <a:srgbClr val="00AB85"/>
      </a:accent1>
      <a:accent2>
        <a:srgbClr val="003C41"/>
      </a:accent2>
      <a:accent3>
        <a:srgbClr val="4B8B95"/>
      </a:accent3>
      <a:accent4>
        <a:srgbClr val="0C2527"/>
      </a:accent4>
      <a:accent5>
        <a:srgbClr val="5B9BD5"/>
      </a:accent5>
      <a:accent6>
        <a:srgbClr val="70AD47"/>
      </a:accent6>
      <a:hlink>
        <a:srgbClr val="0563C1"/>
      </a:hlink>
      <a:folHlink>
        <a:srgbClr val="954F72"/>
      </a:folHlink>
    </a:clrScheme>
    <a:fontScheme name="Digital Norway">
      <a:majorFont>
        <a:latin typeface="Museo Sans 500"/>
        <a:ea typeface=""/>
        <a:cs typeface=""/>
      </a:majorFont>
      <a:minorFont>
        <a:latin typeface="Museo Sans 300"/>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tal Norway" id="{084E76E0-2163-423C-A6B6-3E4F63A67539}" vid="{4D80F841-EE82-4DEB-A34C-7698D745E09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B9EBD17FCE8AF843A3F68FD279D65FD7" ma:contentTypeVersion="12" ma:contentTypeDescription="Opprett et nytt dokument." ma:contentTypeScope="" ma:versionID="c0cd399877847090dbd546add861307e">
  <xsd:schema xmlns:xsd="http://www.w3.org/2001/XMLSchema" xmlns:xs="http://www.w3.org/2001/XMLSchema" xmlns:p="http://schemas.microsoft.com/office/2006/metadata/properties" xmlns:ns2="73aae5ac-f7a0-402c-a9f6-3cb993cdf033" xmlns:ns3="1a1c9c00-0088-4bb9-8b3a-42a393d9cbc2" targetNamespace="http://schemas.microsoft.com/office/2006/metadata/properties" ma:root="true" ma:fieldsID="762c0a05f8d521608148880cd86b9e3e" ns2:_="" ns3:_="">
    <xsd:import namespace="73aae5ac-f7a0-402c-a9f6-3cb993cdf033"/>
    <xsd:import namespace="1a1c9c00-0088-4bb9-8b3a-42a393d9cb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ae5ac-f7a0-402c-a9f6-3cb993cdf0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a1c9c00-0088-4bb9-8b3a-42a393d9cbc2" elementFormDefault="qualified">
    <xsd:import namespace="http://schemas.microsoft.com/office/2006/documentManagement/types"/>
    <xsd:import namespace="http://schemas.microsoft.com/office/infopath/2007/PartnerControls"/>
    <xsd:element name="SharedWithUsers" ma:index="14"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A9CC47-7255-4C15-A108-F303B3EFBE02}">
  <ds:schemaRefs>
    <ds:schemaRef ds:uri="73aae5ac-f7a0-402c-a9f6-3cb993cdf033"/>
    <ds:schemaRef ds:uri="http://purl.org/dc/dcmitype/"/>
    <ds:schemaRef ds:uri="http://schemas.microsoft.com/office/2006/documentManagement/types"/>
    <ds:schemaRef ds:uri="1a1c9c00-0088-4bb9-8b3a-42a393d9cbc2"/>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6C3FB61-109A-4D77-A0D0-7DD081CF342D}">
  <ds:schemaRefs>
    <ds:schemaRef ds:uri="http://schemas.microsoft.com/sharepoint/v3/contenttype/forms"/>
  </ds:schemaRefs>
</ds:datastoreItem>
</file>

<file path=customXml/itemProps3.xml><?xml version="1.0" encoding="utf-8"?>
<ds:datastoreItem xmlns:ds="http://schemas.openxmlformats.org/officeDocument/2006/customXml" ds:itemID="{4D73D50B-1573-4B60-9A59-37975DC5AC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ae5ac-f7a0-402c-a9f6-3cb993cdf033"/>
    <ds:schemaRef ds:uri="1a1c9c00-0088-4bb9-8b3a-42a393d9cb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1051</Words>
  <Application>Microsoft Office PowerPoint</Application>
  <PresentationFormat>Widescreen</PresentationFormat>
  <Paragraphs>178</Paragraphs>
  <Slides>4</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4</vt:i4>
      </vt:variant>
    </vt:vector>
  </HeadingPairs>
  <TitlesOfParts>
    <vt:vector size="9" baseType="lpstr">
      <vt:lpstr>Arial</vt:lpstr>
      <vt:lpstr>Museo Sans 300</vt:lpstr>
      <vt:lpstr>Museo Sans 500</vt:lpstr>
      <vt:lpstr>Times New Roman</vt:lpstr>
      <vt:lpstr>1_Office Theme</vt:lpstr>
      <vt:lpstr>PowerPoint-presentasjon</vt:lpstr>
      <vt:lpstr>CVF 1/3</vt:lpstr>
      <vt:lpstr>CVF 2/3</vt:lpstr>
      <vt:lpstr>CVF 3/3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Silje Morlandstø</dc:creator>
  <cp:lastModifiedBy>Silje Morlandstø</cp:lastModifiedBy>
  <cp:revision>1</cp:revision>
  <dcterms:created xsi:type="dcterms:W3CDTF">2020-06-12T14:12:43Z</dcterms:created>
  <dcterms:modified xsi:type="dcterms:W3CDTF">2020-06-15T11:06:56Z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0x010100B9EBD17FCE8AF843A3F68FD279D65FD7</vt:lpwstr>
  </property>
</Properties>
</file>